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34"/>
  </p:notesMasterIdLst>
  <p:handoutMasterIdLst>
    <p:handoutMasterId r:id="rId35"/>
  </p:handoutMasterIdLst>
  <p:sldIdLst>
    <p:sldId id="293" r:id="rId10"/>
    <p:sldId id="295" r:id="rId11"/>
    <p:sldId id="296" r:id="rId12"/>
    <p:sldId id="297" r:id="rId13"/>
    <p:sldId id="298" r:id="rId14"/>
    <p:sldId id="301" r:id="rId15"/>
    <p:sldId id="302" r:id="rId16"/>
    <p:sldId id="299" r:id="rId17"/>
    <p:sldId id="300" r:id="rId18"/>
    <p:sldId id="303" r:id="rId19"/>
    <p:sldId id="304" r:id="rId20"/>
    <p:sldId id="305" r:id="rId21"/>
    <p:sldId id="306" r:id="rId22"/>
    <p:sldId id="307" r:id="rId23"/>
    <p:sldId id="309" r:id="rId24"/>
    <p:sldId id="313" r:id="rId25"/>
    <p:sldId id="314" r:id="rId26"/>
    <p:sldId id="311" r:id="rId27"/>
    <p:sldId id="315" r:id="rId28"/>
    <p:sldId id="310" r:id="rId29"/>
    <p:sldId id="316" r:id="rId30"/>
    <p:sldId id="317" r:id="rId31"/>
    <p:sldId id="312" r:id="rId32"/>
    <p:sldId id="292" r:id="rId3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A0192E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40" autoAdjust="0"/>
    <p:restoredTop sz="50000" autoAdjust="0"/>
  </p:normalViewPr>
  <p:slideViewPr>
    <p:cSldViewPr snapToGrid="0">
      <p:cViewPr varScale="1">
        <p:scale>
          <a:sx n="128" d="100"/>
          <a:sy n="128" d="100"/>
        </p:scale>
        <p:origin x="912" y="176"/>
      </p:cViewPr>
      <p:guideLst>
        <p:guide orient="horz" pos="2160"/>
        <p:guide pos="288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heme" Target="theme/theme1.xml"/><Relationship Id="rId21" Type="http://schemas.openxmlformats.org/officeDocument/2006/relationships/slide" Target="slides/slide12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commentAuthors" Target="commentAuthor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909B4-0034-084A-82BA-DE59354427DE}" type="datetime1">
              <a:rPr lang="en-US" smtClean="0"/>
              <a:t>9/30/21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EE3B6-A6CF-1B42-910E-8E290E739F0F}" type="datetime1">
              <a:rPr lang="en-US" smtClean="0"/>
              <a:t>9/30/21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1" name="Rectangle 20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972630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8248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2"/>
            <a:ext cx="11585731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709352"/>
            <a:ext cx="561794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59098" y="1709352"/>
            <a:ext cx="5691148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112109"/>
            <a:ext cx="11585731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4002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824" y="-1"/>
            <a:ext cx="9144001" cy="6858001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825" y="0"/>
            <a:ext cx="9143999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returns-Background.jpg">
            <a:extLst>
              <a:ext uri="{FF2B5EF4-FFF2-40B4-BE49-F238E27FC236}">
                <a16:creationId xmlns:a16="http://schemas.microsoft.com/office/drawing/2014/main" id="{B70EB39C-FA50-5642-B546-07A9EC7789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1011" y="25197"/>
            <a:ext cx="5357813" cy="68580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2237110"/>
            <a:ext cx="11737153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18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9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4919822"/>
            <a:ext cx="12188825" cy="19381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88825" cy="4895273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5545997"/>
            <a:ext cx="10510190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1" y="4875418"/>
            <a:ext cx="12188825" cy="1238113"/>
            <a:chOff x="0" y="6662"/>
            <a:chExt cx="9144000" cy="92882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6662"/>
              <a:ext cx="588774" cy="92882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1552" y="1570618"/>
            <a:ext cx="10227600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412102" y="5206138"/>
            <a:ext cx="7419101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21" y="1561545"/>
            <a:ext cx="743664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090865" y="4701328"/>
            <a:ext cx="743664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882117" y="1578919"/>
            <a:ext cx="5006220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82118" y="5766677"/>
            <a:ext cx="5006219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8920"/>
            <a:ext cx="5654546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54517" y="1573230"/>
            <a:ext cx="246843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61927" y="1573230"/>
            <a:ext cx="2452019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754517" y="3914119"/>
            <a:ext cx="246843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61927" y="3914119"/>
            <a:ext cx="2452019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2055"/>
            <a:ext cx="5654546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19232" y="1578919"/>
            <a:ext cx="6075064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10381" y="3690748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510381" y="1578920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605955" y="1572055"/>
            <a:ext cx="2292963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9232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9836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3535724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829448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30052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305502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302605" y="1585784"/>
            <a:ext cx="1130579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8906" y="1578920"/>
            <a:ext cx="562179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8904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6228651" y="1572054"/>
            <a:ext cx="5622210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229065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" y="5092180"/>
            <a:ext cx="12188825" cy="1765820"/>
            <a:chOff x="-1" y="5092180"/>
            <a:chExt cx="12188825" cy="176582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8129945" y="5092180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" y="5092922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" y="5128391"/>
              <a:ext cx="12188825" cy="17296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828324" y="5240939"/>
            <a:ext cx="8532178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7528" y="678405"/>
            <a:ext cx="3580638" cy="3059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1521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4825" y="0"/>
            <a:ext cx="5334000" cy="682752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5" name="Rectangle 2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194" y="0"/>
            <a:ext cx="5362631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194" y="0"/>
            <a:ext cx="5362631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4" name="Rectangle 23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714" y="1196775"/>
            <a:ext cx="5199888" cy="566928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6773094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4" y="3496385"/>
            <a:ext cx="6753633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</a:t>
            </a:r>
            <a:br>
              <a:rPr lang="en-US" dirty="0"/>
            </a:br>
            <a:r>
              <a:rPr lang="en-US" dirty="0"/>
              <a:t>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2" y="2155151"/>
            <a:ext cx="8529783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6" name="Rectangle 15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8726"/>
            <a:ext cx="11585731" cy="438516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6479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0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emf"/><Relationship Id="rId5" Type="http://schemas.openxmlformats.org/officeDocument/2006/relationships/image" Target="../media/image2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3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0.tiff"/><Relationship Id="rId7" Type="http://schemas.openxmlformats.org/officeDocument/2006/relationships/image" Target="../media/image54.gif"/><Relationship Id="rId12" Type="http://schemas.openxmlformats.org/officeDocument/2006/relationships/image" Target="../media/image59.tif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gif"/><Relationship Id="rId11" Type="http://schemas.openxmlformats.org/officeDocument/2006/relationships/image" Target="../media/image58.tiff"/><Relationship Id="rId5" Type="http://schemas.openxmlformats.org/officeDocument/2006/relationships/image" Target="../media/image52.gif"/><Relationship Id="rId10" Type="http://schemas.openxmlformats.org/officeDocument/2006/relationships/image" Target="../media/image57.tiff"/><Relationship Id="rId4" Type="http://schemas.openxmlformats.org/officeDocument/2006/relationships/image" Target="../media/image51.gif"/><Relationship Id="rId9" Type="http://schemas.openxmlformats.org/officeDocument/2006/relationships/image" Target="../media/image56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4.jpeg"/><Relationship Id="rId7" Type="http://schemas.openxmlformats.org/officeDocument/2006/relationships/image" Target="../media/image78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Relationship Id="rId9" Type="http://schemas.openxmlformats.org/officeDocument/2006/relationships/image" Target="../media/image8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Division of University Relations</a:t>
            </a:r>
          </a:p>
          <a:p>
            <a:r>
              <a:rPr lang="en-US" dirty="0"/>
              <a:t>Updated September 2021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 source deck for use in university presentations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Institutional Slide Deck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0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4FB4A-7ACE-3D4A-8F67-0F48E8E72C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78BCCB-F9B5-264C-962C-54CA5665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University Facts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9F63839-36E4-954F-B54E-C31D9C2E1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365347"/>
              </p:ext>
            </p:extLst>
          </p:nvPr>
        </p:nvGraphicFramePr>
        <p:xfrm>
          <a:off x="302604" y="1473197"/>
          <a:ext cx="11597296" cy="43930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9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9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5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3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37039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3,791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Undergraduate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Students</a:t>
                      </a:r>
                    </a:p>
                  </a:txBody>
                  <a:tcPr marL="137160" marR="137160" marT="137160" marB="137160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3,466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Graduate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Students</a:t>
                      </a: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12:1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Undergraduate </a:t>
                      </a:r>
                      <a:b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Student-Faculty Ratio</a:t>
                      </a:r>
                      <a:endParaRPr lang="en-US" sz="1800" baseline="300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328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Full-Time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Faculty (including lecturers)</a:t>
                      </a:r>
                    </a:p>
                  </a:txBody>
                  <a:tcPr marL="137160" marR="137160" marT="137160" marB="137160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00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101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Undergraduate Majors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56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Master’s Programs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22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Ph.D. Programs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nl-NL" sz="24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DEGREES:</a:t>
                      </a: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nl-NL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B.E., B.S., B.A., </a:t>
                      </a:r>
                      <a:br>
                        <a:rPr lang="nl-NL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</a:br>
                      <a:r>
                        <a:rPr lang="nl-NL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Engineer, M.S., M.A., M.Eng., MBA, Ph.D. 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7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7039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Active Research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Centers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02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93%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First-Year </a:t>
                      </a:r>
                      <a:b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Retention Rate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1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88%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6-Year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Graduation Rate</a:t>
                      </a: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16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marL="137160" marR="137160" marT="137160" marB="137160" anchor="ctr">
                    <a:lnL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5">
                            <a:lumMod val="50000"/>
                          </a:schemeClr>
                        </a:gs>
                        <a:gs pos="55000">
                          <a:schemeClr val="accent5">
                            <a:lumMod val="75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0F2794E-431E-3F44-B780-6A4C9D91E8F0}"/>
              </a:ext>
            </a:extLst>
          </p:cNvPr>
          <p:cNvSpPr/>
          <p:nvPr/>
        </p:nvSpPr>
        <p:spPr>
          <a:xfrm>
            <a:off x="239167" y="5937144"/>
            <a:ext cx="48673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Enrollment figures reflect Fall 2020 census</a:t>
            </a:r>
            <a:endParaRPr lang="en-US"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0042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8D989C-E136-7345-A325-9B85ED1FEEF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A81431-D5DD-2941-A95A-EF6F5D90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Rankings and Recognition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70261-1D2B-2843-9B07-0868AC263740}"/>
              </a:ext>
            </a:extLst>
          </p:cNvPr>
          <p:cNvSpPr txBox="1"/>
          <p:nvPr/>
        </p:nvSpPr>
        <p:spPr>
          <a:xfrm>
            <a:off x="371409" y="1827611"/>
            <a:ext cx="28030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0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5000" b="1" dirty="0">
                <a:solidFill>
                  <a:srgbClr val="0F787D"/>
                </a:solidFill>
                <a:latin typeface="Arial"/>
                <a:cs typeface="Arial"/>
              </a:rPr>
              <a:t>17</a:t>
            </a:r>
          </a:p>
          <a:p>
            <a:pPr>
              <a:lnSpc>
                <a:spcPts val="1800"/>
              </a:lnSpc>
            </a:pPr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For Return on Investment</a:t>
            </a:r>
          </a:p>
          <a:p>
            <a:r>
              <a:rPr lang="en-US" sz="1100" dirty="0">
                <a:latin typeface="Arial"/>
                <a:cs typeface="Arial"/>
              </a:rPr>
              <a:t>20-year net return on </a:t>
            </a:r>
            <a:r>
              <a:rPr lang="en-US" sz="1100" dirty="0">
                <a:latin typeface="Arial" charset="0"/>
                <a:ea typeface="Arial" charset="0"/>
                <a:cs typeface="Arial" charset="0"/>
              </a:rPr>
              <a:t>investment, 2020 College ROI Report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53B2DB-8B45-A74A-86C8-441CEA9929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2935" y="1520480"/>
            <a:ext cx="1164860" cy="410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63B6FD-CAD6-F945-9D9B-5703C8DA34DA}"/>
              </a:ext>
            </a:extLst>
          </p:cNvPr>
          <p:cNvSpPr txBox="1"/>
          <p:nvPr/>
        </p:nvSpPr>
        <p:spPr>
          <a:xfrm>
            <a:off x="4090969" y="1816326"/>
            <a:ext cx="248702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0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5000" b="1" dirty="0">
                <a:solidFill>
                  <a:srgbClr val="0F787D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1800"/>
              </a:lnSpc>
            </a:pPr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Top Earnings</a:t>
            </a:r>
          </a:p>
          <a:p>
            <a:r>
              <a:rPr lang="en-US" sz="1100" dirty="0">
                <a:latin typeface="Arial"/>
                <a:cs typeface="Arial"/>
              </a:rPr>
              <a:t>Ranked among the 25 U.S. “colleges where students go on to earn the most money,” 2018</a:t>
            </a:r>
          </a:p>
        </p:txBody>
      </p:sp>
      <p:pic>
        <p:nvPicPr>
          <p:cNvPr id="11" name="Picture 10" descr="CNBC_logo.svg.png">
            <a:extLst>
              <a:ext uri="{FF2B5EF4-FFF2-40B4-BE49-F238E27FC236}">
                <a16:creationId xmlns:a16="http://schemas.microsoft.com/office/drawing/2014/main" id="{E99A45FF-A531-D444-8114-B71EC0A824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7476" y="1298258"/>
            <a:ext cx="862941" cy="6438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689B37-1296-2C4E-A81E-3B369E85A173}"/>
              </a:ext>
            </a:extLst>
          </p:cNvPr>
          <p:cNvSpPr txBox="1"/>
          <p:nvPr/>
        </p:nvSpPr>
        <p:spPr>
          <a:xfrm>
            <a:off x="7974566" y="1795971"/>
            <a:ext cx="279621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   </a:t>
            </a:r>
            <a:r>
              <a:rPr lang="en-US" sz="5000" b="1" dirty="0">
                <a:solidFill>
                  <a:srgbClr val="0F787D"/>
                </a:solidFill>
                <a:latin typeface="Arial"/>
                <a:cs typeface="Arial"/>
              </a:rPr>
              <a:t>8</a:t>
            </a:r>
          </a:p>
          <a:p>
            <a:pPr>
              <a:lnSpc>
                <a:spcPts val="1800"/>
              </a:lnSpc>
            </a:pPr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Increase</a:t>
            </a:r>
          </a:p>
          <a:p>
            <a:r>
              <a:rPr lang="en-US" sz="1100" dirty="0">
                <a:latin typeface="Arial"/>
                <a:cs typeface="Arial"/>
              </a:rPr>
              <a:t>In U.S. News &amp; World Report’s ranking of National Universities, from 88 in 2012 to 80 in the 2021 edition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B23E3FDA-F986-754F-9F47-48B6F77A84CD}"/>
              </a:ext>
            </a:extLst>
          </p:cNvPr>
          <p:cNvSpPr/>
          <p:nvPr/>
        </p:nvSpPr>
        <p:spPr>
          <a:xfrm>
            <a:off x="8025738" y="1605181"/>
            <a:ext cx="372368" cy="392226"/>
          </a:xfrm>
          <a:prstGeom prst="upArrow">
            <a:avLst/>
          </a:prstGeom>
          <a:solidFill>
            <a:srgbClr val="0F78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F787D"/>
              </a:solidFill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A1739-F054-8A4A-8988-7BCDDE23D362}"/>
              </a:ext>
            </a:extLst>
          </p:cNvPr>
          <p:cNvSpPr txBox="1"/>
          <p:nvPr/>
        </p:nvSpPr>
        <p:spPr>
          <a:xfrm>
            <a:off x="368930" y="3475945"/>
            <a:ext cx="204833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0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5000" b="1" dirty="0">
                <a:solidFill>
                  <a:srgbClr val="0F787D"/>
                </a:solidFill>
                <a:latin typeface="Arial"/>
                <a:cs typeface="Arial"/>
              </a:rPr>
              <a:t>11</a:t>
            </a:r>
          </a:p>
          <a:p>
            <a:pPr>
              <a:lnSpc>
                <a:spcPts val="1800"/>
              </a:lnSpc>
            </a:pPr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Career Placement</a:t>
            </a:r>
          </a:p>
          <a:p>
            <a:r>
              <a:rPr lang="en-US" sz="1100" dirty="0">
                <a:latin typeface="Arial"/>
                <a:cs typeface="Arial"/>
              </a:rPr>
              <a:t>Best Value Colleges, 2020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C7E698-7F51-474B-A7EB-E439C87F95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852" y="3123615"/>
            <a:ext cx="1005026" cy="5400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837568-71FE-3F4C-8174-9F133A18A164}"/>
              </a:ext>
            </a:extLst>
          </p:cNvPr>
          <p:cNvSpPr txBox="1"/>
          <p:nvPr/>
        </p:nvSpPr>
        <p:spPr>
          <a:xfrm>
            <a:off x="4090969" y="3223670"/>
            <a:ext cx="3174534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Among </a:t>
            </a:r>
            <a:b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</a:br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the Most </a:t>
            </a:r>
            <a:b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</a:br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Innovative Colleges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 National Universities, 2021 edition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B8380C-F148-A745-9F4B-7D8C818CA3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1280" y="3236043"/>
            <a:ext cx="1414340" cy="4219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CB79C16-E30A-044E-9084-3EB277E1B0D8}"/>
              </a:ext>
            </a:extLst>
          </p:cNvPr>
          <p:cNvSpPr txBox="1"/>
          <p:nvPr/>
        </p:nvSpPr>
        <p:spPr>
          <a:xfrm>
            <a:off x="7974566" y="3423724"/>
            <a:ext cx="252685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4000" b="1" dirty="0">
                <a:solidFill>
                  <a:srgbClr val="0F787D"/>
                </a:solidFill>
                <a:latin typeface="Arial"/>
                <a:cs typeface="Arial"/>
              </a:rPr>
              <a:t>Top 15</a:t>
            </a:r>
          </a:p>
          <a:p>
            <a:pPr>
              <a:lnSpc>
                <a:spcPts val="1800"/>
              </a:lnSpc>
            </a:pPr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For Internships</a:t>
            </a:r>
          </a:p>
          <a:p>
            <a:r>
              <a:rPr lang="en-US" sz="1100" dirty="0">
                <a:latin typeface="Arial"/>
                <a:cs typeface="Arial"/>
              </a:rPr>
              <a:t>Best Value Colleges, 2020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62471E-8CF0-D34A-B710-C9A2F5BA6558}"/>
              </a:ext>
            </a:extLst>
          </p:cNvPr>
          <p:cNvSpPr txBox="1"/>
          <p:nvPr/>
        </p:nvSpPr>
        <p:spPr>
          <a:xfrm>
            <a:off x="398152" y="5029657"/>
            <a:ext cx="248978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5000" b="1" dirty="0">
                <a:solidFill>
                  <a:srgbClr val="0F787D"/>
                </a:solidFill>
                <a:latin typeface="Arial"/>
                <a:cs typeface="Arial"/>
              </a:rPr>
              <a:t>12</a:t>
            </a:r>
          </a:p>
          <a:p>
            <a:pPr>
              <a:lnSpc>
                <a:spcPts val="1800"/>
              </a:lnSpc>
            </a:pPr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For Mid-Career Salaries</a:t>
            </a:r>
          </a:p>
          <a:p>
            <a:r>
              <a:rPr lang="en-US" sz="1100" dirty="0">
                <a:latin typeface="Arial"/>
                <a:cs typeface="Arial"/>
              </a:rPr>
              <a:t>2020-2021 College Salary Report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F0832B-CEDC-4A4D-B604-7DF7DB6A4078}"/>
              </a:ext>
            </a:extLst>
          </p:cNvPr>
          <p:cNvSpPr txBox="1"/>
          <p:nvPr/>
        </p:nvSpPr>
        <p:spPr>
          <a:xfrm>
            <a:off x="4058308" y="5007734"/>
            <a:ext cx="2867312" cy="990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0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5000" b="1" dirty="0">
                <a:solidFill>
                  <a:srgbClr val="0F787D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1800"/>
              </a:lnSpc>
            </a:pPr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For Gender Equity in Starting Salary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As reported in Forbes, 2018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6BAC1BC-8346-C047-8F52-E310A2420F2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5947" y="4666168"/>
            <a:ext cx="1281558" cy="4793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3A72013-093A-4C42-95A0-5BD339AF378B}"/>
              </a:ext>
            </a:extLst>
          </p:cNvPr>
          <p:cNvSpPr txBox="1"/>
          <p:nvPr/>
        </p:nvSpPr>
        <p:spPr>
          <a:xfrm>
            <a:off x="8005213" y="5008539"/>
            <a:ext cx="3476027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2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5000" b="1" dirty="0">
                <a:solidFill>
                  <a:srgbClr val="0F787D"/>
                </a:solidFill>
                <a:latin typeface="Arial"/>
                <a:cs typeface="Arial"/>
              </a:rPr>
              <a:t>14</a:t>
            </a:r>
            <a:r>
              <a:rPr lang="en-US" sz="4400" b="1" dirty="0">
                <a:solidFill>
                  <a:srgbClr val="0F787D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For Return on Investment 40 Years</a:t>
            </a:r>
            <a:b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</a:br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After Enrollment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Georgetown University Center on Education and the Workforce’s “A First Try at ROI,” 2019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ACC28C-C9AC-D84D-B865-D0763CA68A5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3224" y="4724216"/>
            <a:ext cx="838016" cy="83801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B151E09-C237-2C4F-9379-B4AED7FF376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7992" y="1503241"/>
            <a:ext cx="1414340" cy="42197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B8774E2-219C-8D42-93D7-D201382BF5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734" y="3081086"/>
            <a:ext cx="1005026" cy="5400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191E314-0BCD-3942-90A4-6E824A8095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137" y="4733335"/>
            <a:ext cx="1164860" cy="4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4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FA618-6241-0143-B752-D586611AF8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382E84-C0D9-5A4B-A329-886D3B79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Graduate Program and School Rankings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3DFC55-1889-CE4D-8011-65D29BAC1336}"/>
              </a:ext>
            </a:extLst>
          </p:cNvPr>
          <p:cNvSpPr txBox="1"/>
          <p:nvPr/>
        </p:nvSpPr>
        <p:spPr>
          <a:xfrm>
            <a:off x="302605" y="4874928"/>
            <a:ext cx="3390935" cy="990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0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5000" b="1" dirty="0">
                <a:solidFill>
                  <a:srgbClr val="0F787D"/>
                </a:solidFill>
                <a:latin typeface="Arial"/>
                <a:cs typeface="Arial"/>
              </a:rPr>
              <a:t>16</a:t>
            </a:r>
          </a:p>
          <a:p>
            <a:pPr>
              <a:lnSpc>
                <a:spcPts val="1800"/>
              </a:lnSpc>
            </a:pPr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MBA Specialties for Business Analytics </a:t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100" dirty="0">
                <a:latin typeface="Arial"/>
                <a:cs typeface="Arial"/>
              </a:rPr>
              <a:t>U.S. News &amp; World Report,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C11B8-451F-C14B-8A2B-154B78610159}"/>
              </a:ext>
            </a:extLst>
          </p:cNvPr>
          <p:cNvSpPr txBox="1"/>
          <p:nvPr/>
        </p:nvSpPr>
        <p:spPr>
          <a:xfrm>
            <a:off x="4524298" y="1846055"/>
            <a:ext cx="27510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0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5000" b="1" dirty="0">
                <a:solidFill>
                  <a:srgbClr val="0F787D"/>
                </a:solidFill>
                <a:latin typeface="Arial"/>
                <a:cs typeface="Arial"/>
              </a:rPr>
              <a:t>14</a:t>
            </a:r>
          </a:p>
          <a:p>
            <a:pPr>
              <a:lnSpc>
                <a:spcPts val="1800"/>
              </a:lnSpc>
            </a:pPr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Graduate Business</a:t>
            </a:r>
          </a:p>
          <a:p>
            <a:pPr>
              <a:lnSpc>
                <a:spcPts val="1800"/>
              </a:lnSpc>
            </a:pPr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Programs (non-MBA)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05C9A1-854C-5541-AF01-BD5943A765EB}"/>
              </a:ext>
            </a:extLst>
          </p:cNvPr>
          <p:cNvSpPr txBox="1"/>
          <p:nvPr/>
        </p:nvSpPr>
        <p:spPr>
          <a:xfrm>
            <a:off x="4524298" y="3366860"/>
            <a:ext cx="3490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0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5000" b="1" dirty="0">
                <a:solidFill>
                  <a:srgbClr val="0F787D"/>
                </a:solidFill>
                <a:latin typeface="Arial"/>
                <a:cs typeface="Arial"/>
              </a:rPr>
              <a:t>21</a:t>
            </a:r>
          </a:p>
          <a:p>
            <a:pPr>
              <a:lnSpc>
                <a:spcPts val="1800"/>
              </a:lnSpc>
            </a:pPr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Graduate Engineering Programs 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2021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2F130-BF89-F149-AA71-CE08EA330A0C}"/>
              </a:ext>
            </a:extLst>
          </p:cNvPr>
          <p:cNvSpPr txBox="1"/>
          <p:nvPr/>
        </p:nvSpPr>
        <p:spPr>
          <a:xfrm>
            <a:off x="302605" y="3389567"/>
            <a:ext cx="243449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0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5000" b="1" dirty="0">
                <a:solidFill>
                  <a:srgbClr val="0F787D"/>
                </a:solidFill>
                <a:latin typeface="Arial"/>
                <a:cs typeface="Arial"/>
              </a:rPr>
              <a:t>35</a:t>
            </a:r>
          </a:p>
          <a:p>
            <a:pPr>
              <a:lnSpc>
                <a:spcPts val="1800"/>
              </a:lnSpc>
            </a:pPr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MBA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44D1AF-0DE2-CE45-A482-2C4796768A75}"/>
              </a:ext>
            </a:extLst>
          </p:cNvPr>
          <p:cNvSpPr txBox="1"/>
          <p:nvPr/>
        </p:nvSpPr>
        <p:spPr>
          <a:xfrm>
            <a:off x="302605" y="1846055"/>
            <a:ext cx="3566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0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5000" b="1" dirty="0">
                <a:solidFill>
                  <a:srgbClr val="0F787D"/>
                </a:solidFill>
                <a:latin typeface="Arial"/>
                <a:cs typeface="Arial"/>
              </a:rPr>
              <a:t>8</a:t>
            </a:r>
          </a:p>
          <a:p>
            <a:pPr>
              <a:lnSpc>
                <a:spcPts val="1800"/>
              </a:lnSpc>
            </a:pPr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Graduate Computer Information Technology Programs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4006A1-7BFF-CC4E-B887-10B4B8BE3993}"/>
              </a:ext>
            </a:extLst>
          </p:cNvPr>
          <p:cNvSpPr txBox="1"/>
          <p:nvPr/>
        </p:nvSpPr>
        <p:spPr>
          <a:xfrm>
            <a:off x="4524298" y="4874928"/>
            <a:ext cx="3622367" cy="990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0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5000" b="1" dirty="0">
                <a:solidFill>
                  <a:srgbClr val="0F787D"/>
                </a:solidFill>
                <a:latin typeface="Arial"/>
                <a:cs typeface="Arial"/>
              </a:rPr>
              <a:t>8</a:t>
            </a:r>
          </a:p>
          <a:p>
            <a:pPr>
              <a:lnSpc>
                <a:spcPts val="1800"/>
              </a:lnSpc>
            </a:pPr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Online Engineering Specialties for Industrial/Systems Engineering</a:t>
            </a:r>
            <a:br>
              <a:rPr lang="en-US" sz="3200" b="1" dirty="0">
                <a:latin typeface="Arial"/>
                <a:cs typeface="Arial"/>
              </a:rPr>
            </a:br>
            <a:r>
              <a:rPr lang="en-US" sz="1100" dirty="0">
                <a:latin typeface="Arial"/>
                <a:cs typeface="Arial"/>
              </a:rPr>
              <a:t>U.S. News &amp; World Report, 2021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06DB31-3402-FD40-9ED7-24E95770F4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8906" y="1630806"/>
            <a:ext cx="1414340" cy="4219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358CB6-DBB8-3945-9858-49DAE2E681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8906" y="3169676"/>
            <a:ext cx="1414340" cy="4219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F720F9-6A17-5447-9012-26F5CA410F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8906" y="4663939"/>
            <a:ext cx="1414340" cy="4219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810327-F172-7F46-98C5-BC7F67374D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6616" y="1630806"/>
            <a:ext cx="1414340" cy="4219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21FEF7-A137-0F45-ADC3-BF24E704E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6616" y="3169676"/>
            <a:ext cx="1414340" cy="4219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515E0A-255B-0D4A-B5F2-4F5A821E67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6616" y="4663939"/>
            <a:ext cx="1414340" cy="4219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38DF4A-A608-5849-BBE6-C75FB9BF537B}"/>
              </a:ext>
            </a:extLst>
          </p:cNvPr>
          <p:cNvSpPr txBox="1"/>
          <p:nvPr/>
        </p:nvSpPr>
        <p:spPr>
          <a:xfrm>
            <a:off x="8849877" y="1843766"/>
            <a:ext cx="29000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0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5000" b="1" dirty="0">
                <a:solidFill>
                  <a:srgbClr val="0F787D"/>
                </a:solidFill>
                <a:latin typeface="Arial"/>
                <a:cs typeface="Arial"/>
              </a:rPr>
              <a:t>68</a:t>
            </a:r>
          </a:p>
          <a:p>
            <a:pPr>
              <a:lnSpc>
                <a:spcPts val="1800"/>
              </a:lnSpc>
            </a:pPr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Best Business Schools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 Best Graduate Schools, 2022 edition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BDC665-9E9B-C946-A5D2-D1645975BF2C}"/>
              </a:ext>
            </a:extLst>
          </p:cNvPr>
          <p:cNvSpPr txBox="1"/>
          <p:nvPr/>
        </p:nvSpPr>
        <p:spPr>
          <a:xfrm>
            <a:off x="8849877" y="3352197"/>
            <a:ext cx="2732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0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5000" b="1" dirty="0">
                <a:solidFill>
                  <a:srgbClr val="0F787D"/>
                </a:solidFill>
                <a:latin typeface="Arial"/>
                <a:cs typeface="Arial"/>
              </a:rPr>
              <a:t>79  </a:t>
            </a:r>
          </a:p>
          <a:p>
            <a:pPr>
              <a:lnSpc>
                <a:spcPts val="1800"/>
              </a:lnSpc>
            </a:pPr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Best Engineering Schools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 Best Graduate Schools, 2022 edition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6582A6C-80EE-4A48-B2F2-04AF3B4821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17673" y="1619592"/>
            <a:ext cx="1414340" cy="4219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CB81EE-199B-CB4B-905D-28A9101BD0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17673" y="3141208"/>
            <a:ext cx="1414340" cy="42197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261AB03-2842-EF41-AB26-A4F47C240DF9}"/>
              </a:ext>
            </a:extLst>
          </p:cNvPr>
          <p:cNvSpPr txBox="1"/>
          <p:nvPr/>
        </p:nvSpPr>
        <p:spPr>
          <a:xfrm>
            <a:off x="8849877" y="4874928"/>
            <a:ext cx="286907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3000" b="1" dirty="0">
                <a:solidFill>
                  <a:srgbClr val="0F787D"/>
                </a:solidFill>
                <a:latin typeface="Arial"/>
                <a:cs typeface="Arial"/>
              </a:rPr>
              <a:t>#</a:t>
            </a:r>
            <a:r>
              <a:rPr lang="en-US" sz="5000" b="1" dirty="0">
                <a:solidFill>
                  <a:srgbClr val="0F787D"/>
                </a:solidFill>
                <a:latin typeface="Arial"/>
                <a:cs typeface="Arial"/>
              </a:rPr>
              <a:t>31  </a:t>
            </a:r>
          </a:p>
          <a:p>
            <a:pPr>
              <a:lnSpc>
                <a:spcPts val="1800"/>
              </a:lnSpc>
            </a:pPr>
            <a:r>
              <a:rPr lang="en-US" sz="1600" b="1" dirty="0">
                <a:solidFill>
                  <a:srgbClr val="C00000"/>
                </a:solidFill>
                <a:latin typeface="Arial"/>
                <a:cs typeface="Arial"/>
              </a:rPr>
              <a:t>Best Industrial / Systems / Manufacturing Engineering Program</a:t>
            </a:r>
          </a:p>
          <a:p>
            <a:r>
              <a:rPr lang="en-US" sz="1100" dirty="0">
                <a:latin typeface="Arial"/>
                <a:cs typeface="Arial"/>
              </a:rPr>
              <a:t>U.S. News &amp; World Report Best Graduate Schools, 2022 edition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992954E-7DBD-0747-A858-B7E25072C6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17673" y="4663939"/>
            <a:ext cx="1414340" cy="4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57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8D989C-E136-7345-A325-9B85ED1FEEF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A81431-D5DD-2941-A95A-EF6F5D90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University on the Rise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1F024-7246-194E-B7C2-D8C852A4B258}"/>
              </a:ext>
            </a:extLst>
          </p:cNvPr>
          <p:cNvSpPr txBox="1"/>
          <p:nvPr/>
        </p:nvSpPr>
        <p:spPr>
          <a:xfrm>
            <a:off x="1011875" y="1253376"/>
            <a:ext cx="4644645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B31138"/>
                </a:solidFill>
                <a:latin typeface="Arial"/>
                <a:cs typeface="Arial"/>
              </a:rPr>
              <a:t>Undergraduate Class, </a:t>
            </a:r>
            <a:br>
              <a:rPr lang="en-US" sz="2400" b="1" dirty="0">
                <a:solidFill>
                  <a:srgbClr val="B31138"/>
                </a:solidFill>
                <a:latin typeface="Arial"/>
                <a:cs typeface="Arial"/>
              </a:rPr>
            </a:br>
            <a:r>
              <a:rPr lang="en-US" sz="2400" b="1" dirty="0">
                <a:solidFill>
                  <a:srgbClr val="B31138"/>
                </a:solidFill>
                <a:latin typeface="Arial"/>
                <a:cs typeface="Arial"/>
              </a:rPr>
              <a:t>Entering Fall 2020</a:t>
            </a:r>
            <a:br>
              <a:rPr lang="en-US" sz="2400" b="1" dirty="0">
                <a:solidFill>
                  <a:srgbClr val="B31138"/>
                </a:solidFill>
                <a:latin typeface="Arial"/>
                <a:cs typeface="Arial"/>
              </a:rPr>
            </a:br>
            <a:r>
              <a:rPr lang="en-US" sz="1600" b="1" dirty="0">
                <a:latin typeface="Arial"/>
                <a:cs typeface="Arial"/>
              </a:rPr>
              <a:t>SAT Range: 1320-1480</a:t>
            </a:r>
          </a:p>
          <a:p>
            <a:pPr algn="ctr"/>
            <a:r>
              <a:rPr lang="en-US" sz="1100" dirty="0">
                <a:latin typeface="Arial"/>
                <a:cs typeface="Arial"/>
              </a:rPr>
              <a:t>(middle 50%)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9971CEB-7686-9043-9B55-9A33CB6EEAF2}"/>
              </a:ext>
            </a:extLst>
          </p:cNvPr>
          <p:cNvSpPr/>
          <p:nvPr/>
        </p:nvSpPr>
        <p:spPr>
          <a:xfrm>
            <a:off x="352798" y="2511002"/>
            <a:ext cx="2101850" cy="3358353"/>
          </a:xfrm>
          <a:prstGeom prst="upArrow">
            <a:avLst>
              <a:gd name="adj1" fmla="val 66346"/>
              <a:gd name="adj2" fmla="val 49251"/>
            </a:avLst>
          </a:prstGeom>
          <a:gradFill>
            <a:gsLst>
              <a:gs pos="0">
                <a:srgbClr val="0F787D"/>
              </a:gs>
              <a:gs pos="100000">
                <a:srgbClr val="04316D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3BF71-D32F-6F44-AC68-6FDF35233E52}"/>
              </a:ext>
            </a:extLst>
          </p:cNvPr>
          <p:cNvSpPr txBox="1"/>
          <p:nvPr/>
        </p:nvSpPr>
        <p:spPr>
          <a:xfrm>
            <a:off x="782685" y="3676408"/>
            <a:ext cx="125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187%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5F5A3-28F5-974C-A4D4-F2ED7B2D70B3}"/>
              </a:ext>
            </a:extLst>
          </p:cNvPr>
          <p:cNvSpPr txBox="1"/>
          <p:nvPr/>
        </p:nvSpPr>
        <p:spPr>
          <a:xfrm>
            <a:off x="2170066" y="3776594"/>
            <a:ext cx="4020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10,346 First-Time, Full-Time Applicants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9032F-7ECD-AD41-B7F9-EC0B59DD3D9D}"/>
              </a:ext>
            </a:extLst>
          </p:cNvPr>
          <p:cNvSpPr txBox="1"/>
          <p:nvPr/>
        </p:nvSpPr>
        <p:spPr>
          <a:xfrm>
            <a:off x="782685" y="4387379"/>
            <a:ext cx="125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64%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1B390-0513-C447-BFA8-A6A75CC22C30}"/>
              </a:ext>
            </a:extLst>
          </p:cNvPr>
          <p:cNvSpPr txBox="1"/>
          <p:nvPr/>
        </p:nvSpPr>
        <p:spPr>
          <a:xfrm>
            <a:off x="2170066" y="4484420"/>
            <a:ext cx="4120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918 First-Time, Full-Time New Students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87C6E-BBC2-1841-A39C-6DCF9D3B39BD}"/>
              </a:ext>
            </a:extLst>
          </p:cNvPr>
          <p:cNvSpPr txBox="1"/>
          <p:nvPr/>
        </p:nvSpPr>
        <p:spPr>
          <a:xfrm>
            <a:off x="782685" y="5106509"/>
            <a:ext cx="125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56%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E6906-93B9-C64F-954F-5F7E686D5176}"/>
              </a:ext>
            </a:extLst>
          </p:cNvPr>
          <p:cNvSpPr txBox="1"/>
          <p:nvPr/>
        </p:nvSpPr>
        <p:spPr>
          <a:xfrm>
            <a:off x="2170066" y="5211209"/>
            <a:ext cx="3679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3,791 Undergraduate Enrollment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0E4642-DCAC-3C47-958A-735E3D58AA76}"/>
              </a:ext>
            </a:extLst>
          </p:cNvPr>
          <p:cNvSpPr txBox="1"/>
          <p:nvPr/>
        </p:nvSpPr>
        <p:spPr>
          <a:xfrm>
            <a:off x="6652716" y="1246803"/>
            <a:ext cx="485348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B31138"/>
                </a:solidFill>
                <a:latin typeface="Arial"/>
                <a:cs typeface="Arial"/>
              </a:rPr>
              <a:t>Unprecedented</a:t>
            </a:r>
          </a:p>
          <a:p>
            <a:pPr algn="ctr"/>
            <a:r>
              <a:rPr lang="en-US" sz="2400" b="1" dirty="0">
                <a:solidFill>
                  <a:srgbClr val="B31138"/>
                </a:solidFill>
                <a:latin typeface="Arial"/>
                <a:cs typeface="Arial"/>
              </a:rPr>
              <a:t>Graduate Enrollment Growth</a:t>
            </a:r>
            <a:endParaRPr lang="en-US" sz="3600" b="1" dirty="0">
              <a:solidFill>
                <a:srgbClr val="B31138"/>
              </a:solidFill>
              <a:latin typeface="Arial"/>
              <a:cs typeface="Arial"/>
            </a:endParaRPr>
          </a:p>
          <a:p>
            <a:pPr algn="ctr"/>
            <a:r>
              <a:rPr lang="en-US" sz="1600" b="1" dirty="0">
                <a:latin typeface="Arial"/>
                <a:cs typeface="Arial"/>
              </a:rPr>
              <a:t>Prospective student interest</a:t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600" b="1" dirty="0">
                <a:latin typeface="Arial"/>
                <a:cs typeface="Arial"/>
              </a:rPr>
              <a:t>is stronger than ever.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937D3999-AB8A-FA44-8F8A-DF48642B1DB9}"/>
              </a:ext>
            </a:extLst>
          </p:cNvPr>
          <p:cNvSpPr/>
          <p:nvPr/>
        </p:nvSpPr>
        <p:spPr>
          <a:xfrm>
            <a:off x="6261101" y="2506318"/>
            <a:ext cx="2070100" cy="3369817"/>
          </a:xfrm>
          <a:prstGeom prst="upArrow">
            <a:avLst>
              <a:gd name="adj1" fmla="val 66346"/>
              <a:gd name="adj2" fmla="val 49251"/>
            </a:avLst>
          </a:prstGeom>
          <a:gradFill>
            <a:gsLst>
              <a:gs pos="0">
                <a:srgbClr val="0F787D"/>
              </a:gs>
              <a:gs pos="100000">
                <a:srgbClr val="04316D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793DA7-E239-914B-BC97-9393CCF5ECB6}"/>
              </a:ext>
            </a:extLst>
          </p:cNvPr>
          <p:cNvSpPr txBox="1"/>
          <p:nvPr/>
        </p:nvSpPr>
        <p:spPr>
          <a:xfrm>
            <a:off x="6668108" y="3676408"/>
            <a:ext cx="12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247%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4400C1-519E-AC4D-B98A-60542E923B88}"/>
              </a:ext>
            </a:extLst>
          </p:cNvPr>
          <p:cNvSpPr txBox="1"/>
          <p:nvPr/>
        </p:nvSpPr>
        <p:spPr>
          <a:xfrm>
            <a:off x="8141660" y="3776594"/>
            <a:ext cx="2081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11,184 Applications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10CB27-57B3-2546-9038-A133EBD93706}"/>
              </a:ext>
            </a:extLst>
          </p:cNvPr>
          <p:cNvSpPr txBox="1"/>
          <p:nvPr/>
        </p:nvSpPr>
        <p:spPr>
          <a:xfrm>
            <a:off x="6668109" y="4417132"/>
            <a:ext cx="12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15%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B8B497-B0CD-8345-8E99-5EDF1331F2C5}"/>
              </a:ext>
            </a:extLst>
          </p:cNvPr>
          <p:cNvSpPr txBox="1"/>
          <p:nvPr/>
        </p:nvSpPr>
        <p:spPr>
          <a:xfrm>
            <a:off x="8141660" y="4485090"/>
            <a:ext cx="3528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3,466 Graduate Enrollment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A9B47C-708D-964E-A5D0-2403AB4F3633}"/>
              </a:ext>
            </a:extLst>
          </p:cNvPr>
          <p:cNvSpPr txBox="1"/>
          <p:nvPr/>
        </p:nvSpPr>
        <p:spPr>
          <a:xfrm>
            <a:off x="6668109" y="5106507"/>
            <a:ext cx="12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67%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DB04D1-7472-DF4B-AABA-5DD57FD1EA09}"/>
              </a:ext>
            </a:extLst>
          </p:cNvPr>
          <p:cNvSpPr txBox="1"/>
          <p:nvPr/>
        </p:nvSpPr>
        <p:spPr>
          <a:xfrm>
            <a:off x="8141660" y="5211209"/>
            <a:ext cx="3681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2,202 Full-Time Graduate Students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70EFFED-F01E-CD41-84D5-57D7FA75F17C}"/>
              </a:ext>
            </a:extLst>
          </p:cNvPr>
          <p:cNvSpPr/>
          <p:nvPr/>
        </p:nvSpPr>
        <p:spPr>
          <a:xfrm>
            <a:off x="410830" y="6005606"/>
            <a:ext cx="65211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latin typeface="Arial"/>
                <a:cs typeface="Arial"/>
              </a:rPr>
              <a:t>Enrollment figures reflect Fall 2020 census data. Percent increases reflect growth since 2011.</a:t>
            </a:r>
          </a:p>
        </p:txBody>
      </p:sp>
    </p:spTree>
    <p:extLst>
      <p:ext uri="{BB962C8B-B14F-4D97-AF65-F5344CB8AC3E}">
        <p14:creationId xmlns:p14="http://schemas.microsoft.com/office/powerpoint/2010/main" val="4018774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3AB9FB-0375-6645-B931-8958E5F1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Lifelong Returns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37FE4-35D9-B745-AAD5-035CCF37D1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Stellar student outcomes are a Stevens standard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D2373-1F2A-ED4F-B1F2-4886CD8C97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1077A-78EC-5D4A-9C39-54934E510AE1}"/>
              </a:ext>
            </a:extLst>
          </p:cNvPr>
          <p:cNvSpPr txBox="1"/>
          <p:nvPr/>
        </p:nvSpPr>
        <p:spPr>
          <a:xfrm>
            <a:off x="317714" y="5816894"/>
            <a:ext cx="5757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Data from the Career Outcomes Report for the Class of 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23A6F1-4142-BD4C-BC72-96B63D48D630}"/>
              </a:ext>
            </a:extLst>
          </p:cNvPr>
          <p:cNvSpPr txBox="1"/>
          <p:nvPr/>
        </p:nvSpPr>
        <p:spPr>
          <a:xfrm>
            <a:off x="3129693" y="2461206"/>
            <a:ext cx="377480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Average starting salary of graduates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9CE91A-EBAC-8144-B972-D464F807AE1E}"/>
              </a:ext>
            </a:extLst>
          </p:cNvPr>
          <p:cNvSpPr txBox="1"/>
          <p:nvPr/>
        </p:nvSpPr>
        <p:spPr>
          <a:xfrm>
            <a:off x="317714" y="1910379"/>
            <a:ext cx="2967927" cy="9233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0" b="1" dirty="0">
                <a:solidFill>
                  <a:srgbClr val="0F78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$77,000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F67621-30DC-A44B-A954-E255104F88F2}"/>
              </a:ext>
            </a:extLst>
          </p:cNvPr>
          <p:cNvSpPr txBox="1"/>
          <p:nvPr/>
        </p:nvSpPr>
        <p:spPr>
          <a:xfrm>
            <a:off x="1913558" y="3363177"/>
            <a:ext cx="377432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students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secured intended outcomes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within six months of graduation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FFF151-E3EF-6146-855D-C66644A07EE0}"/>
              </a:ext>
            </a:extLst>
          </p:cNvPr>
          <p:cNvSpPr txBox="1"/>
          <p:nvPr/>
        </p:nvSpPr>
        <p:spPr>
          <a:xfrm>
            <a:off x="317714" y="3041926"/>
            <a:ext cx="206031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rgbClr val="8A00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E352BD-BC85-7A47-A144-577683FAE748}"/>
              </a:ext>
            </a:extLst>
          </p:cNvPr>
          <p:cNvSpPr txBox="1"/>
          <p:nvPr/>
        </p:nvSpPr>
        <p:spPr>
          <a:xfrm>
            <a:off x="1913558" y="4552823"/>
            <a:ext cx="285217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had their outcomes finalized prior to graduation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84571-CCEC-E14E-80B8-6A90511D3BC6}"/>
              </a:ext>
            </a:extLst>
          </p:cNvPr>
          <p:cNvSpPr txBox="1"/>
          <p:nvPr/>
        </p:nvSpPr>
        <p:spPr>
          <a:xfrm>
            <a:off x="317714" y="4231572"/>
            <a:ext cx="206031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dirty="0">
                <a:solidFill>
                  <a:srgbClr val="DF70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77%</a:t>
            </a:r>
          </a:p>
        </p:txBody>
      </p:sp>
    </p:spTree>
    <p:extLst>
      <p:ext uri="{BB962C8B-B14F-4D97-AF65-F5344CB8AC3E}">
        <p14:creationId xmlns:p14="http://schemas.microsoft.com/office/powerpoint/2010/main" val="3594837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CBF0-4B2F-B646-93B4-1FDCC5C0F6B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BE157A-9796-064B-A762-64F51539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Stevens in the News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22B7A-C28A-BA41-AD3C-63AEC40E2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606" y="1006103"/>
            <a:ext cx="9635478" cy="726444"/>
          </a:xfrm>
        </p:spPr>
        <p:txBody>
          <a:bodyPr wrap="square"/>
          <a:lstStyle/>
          <a:p>
            <a:r>
              <a:rPr lang="en-US" dirty="0"/>
              <a:t>National media attention for topics ranging from pandemics and biomedical engineering to politics and the economy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2E55655-0B98-AD42-9929-B6A545EAF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210502"/>
              </p:ext>
            </p:extLst>
          </p:nvPr>
        </p:nvGraphicFramePr>
        <p:xfrm>
          <a:off x="302606" y="1967015"/>
          <a:ext cx="11658600" cy="44206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28617761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981984790"/>
                    </a:ext>
                  </a:extLst>
                </a:gridCol>
              </a:tblGrid>
              <a:tr h="1207700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Nike’s </a:t>
                      </a:r>
                      <a:r>
                        <a:rPr lang="en-US" sz="1200" dirty="0" err="1">
                          <a:latin typeface="Arial" charset="0"/>
                          <a:ea typeface="Arial" charset="0"/>
                          <a:cs typeface="Arial" charset="0"/>
                        </a:rPr>
                        <a:t>Vaporfly</a:t>
                      </a: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 shoes changed running, and the track and field world is still sifting through the fallout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2/9/2020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Scientists solve mystery of </a:t>
                      </a:r>
                      <a:b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bombardier beetle's hot, </a:t>
                      </a:r>
                      <a:b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toxic spray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7/5/20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i="1" kern="1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New Jersey College Student Crafts Face Shields Between Classes to Help Nursing Homes, Hospitals Fight Coronavirus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1/13/20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3825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Interview with Pandemic Expert Theresa </a:t>
                      </a:r>
                      <a:r>
                        <a:rPr lang="en-US" sz="1200" dirty="0" err="1">
                          <a:latin typeface="Arial" charset="0"/>
                          <a:ea typeface="Arial" charset="0"/>
                          <a:cs typeface="Arial" charset="0"/>
                        </a:rPr>
                        <a:t>MacPhail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4/3/2020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i="1" kern="1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Could a New Swine Flu Strain </a:t>
                      </a:r>
                      <a:b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Mean a Second Pandemic?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7/2/20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i="1" kern="1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What a pandemic in America might look like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2/24/20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2814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Bringing the ocean’s midnight </a:t>
                      </a:r>
                      <a:b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zone into the light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9/22/20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Stocks and bonds send mixed </a:t>
                      </a:r>
                      <a:b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signals about economy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5/27/20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i="1" kern="1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‘Election stress disorder’: How to cope with the anxiety as political tensions intensify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3/3/20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6214"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More colleges shift to online </a:t>
                      </a:r>
                      <a:b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learning for fall semester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8/8/20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Minding the GAAP: companies are using a wider range of accounting metrics to inform investors—and sometimes mislead them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1/24/20</a:t>
                      </a:r>
                    </a:p>
                    <a:p>
                      <a:pPr marL="0" algn="l" defTabSz="457200" rtl="0" eaLnBrk="1" latinLnBrk="0" hangingPunct="1"/>
                      <a:endParaRPr lang="en-US" sz="900" i="1" kern="1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endParaRPr lang="en-US" sz="900" i="1" kern="120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Fourth spy at Los Alamos knew </a:t>
                      </a:r>
                      <a:b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</a:br>
                      <a:r>
                        <a:rPr lang="en-US" sz="1200" dirty="0">
                          <a:latin typeface="Arial" charset="0"/>
                          <a:ea typeface="Arial" charset="0"/>
                          <a:cs typeface="Arial" charset="0"/>
                        </a:rPr>
                        <a:t>A-Bomb’s inner secrets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kern="120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1/27/20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EAE3221-0463-6044-89BC-595D91C96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117" y="1950794"/>
            <a:ext cx="1246909" cy="698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0DD5FB-342D-9446-9BB4-B7C9EF890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4118" y="2010635"/>
            <a:ext cx="1246909" cy="6982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17812F-B37E-824E-B7D9-3A487CA7E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118" y="3995404"/>
            <a:ext cx="1183170" cy="662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402E68-4150-7144-AEE1-F2E580E0AC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82" r="15569"/>
          <a:stretch/>
        </p:blipFill>
        <p:spPr>
          <a:xfrm>
            <a:off x="405197" y="5096350"/>
            <a:ext cx="909059" cy="7046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3878F0-F30C-1945-979C-1806A7B70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4793" y="3023433"/>
            <a:ext cx="1115050" cy="6244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3EB206-336A-D44F-A061-1F7F14724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2112" y="4951460"/>
            <a:ext cx="1080413" cy="6050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1DB42F-2FCD-F348-8BA7-9ACDD0BB51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9741" y="4027162"/>
            <a:ext cx="1261036" cy="7061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2193193-C08D-6C4F-8EB7-6985DC81FFF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886" y="4027162"/>
            <a:ext cx="897370" cy="7178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24D1C9-486C-C940-9E9A-E81AD56AEC0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5330" y="5038500"/>
            <a:ext cx="953071" cy="76245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BAF0238-489A-9249-AF15-F75718B2AE5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0829" y="3162604"/>
            <a:ext cx="1140858" cy="4460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A3164F8-C9B1-DB4B-A163-B8870E6812C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97" y="3232478"/>
            <a:ext cx="877478" cy="4387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56B2B6-BB1E-2042-A1A0-147D583A19B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3186" y="2067103"/>
            <a:ext cx="1090583" cy="1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47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81EDD3-A75F-A141-A6C1-A8997DBE1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1" r="20788" b="5516"/>
          <a:stretch/>
        </p:blipFill>
        <p:spPr>
          <a:xfrm>
            <a:off x="2902226" y="2932044"/>
            <a:ext cx="9286599" cy="346727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43F7CB-6F37-954D-8D3C-3C1592D8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Reach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5CED1-2F4F-E943-8394-11AD2483934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DD8DC0-D2EA-B649-B0A8-AE830DD7E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vast international network offers boundless opportunities in our global economy.</a:t>
            </a:r>
          </a:p>
          <a:p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C6BDA9-1D49-C74F-BDF4-82F43DCF3C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2" y="1709351"/>
            <a:ext cx="8251065" cy="3608084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Students from </a:t>
            </a:r>
            <a:r>
              <a:rPr lang="en-US" b="1" dirty="0"/>
              <a:t>43 states </a:t>
            </a:r>
            <a:r>
              <a:rPr lang="en-US" dirty="0"/>
              <a:t>and </a:t>
            </a:r>
            <a:r>
              <a:rPr lang="en-US" b="1" dirty="0"/>
              <a:t>62 countries</a:t>
            </a:r>
            <a:r>
              <a:rPr lang="en-US" dirty="0"/>
              <a:t> and alumni from every region of the world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Global international student exchange agreements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Study abroad opportunities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Global academic partnerships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Worldwide research programs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Partnerships with multinational </a:t>
            </a:r>
            <a:br>
              <a:rPr lang="en-US" dirty="0"/>
            </a:br>
            <a:r>
              <a:rPr lang="en-US" dirty="0"/>
              <a:t>corporations and governments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97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64AB2C-77AB-344C-BA2D-3E830CD2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Stevens Alumni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2BAEF-08AD-E847-81E4-69447A772D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BEED2-D5B5-4745-83A3-99CB7D7657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605" y="1006102"/>
            <a:ext cx="9997533" cy="703249"/>
          </a:xfrm>
        </p:spPr>
        <p:txBody>
          <a:bodyPr wrap="square"/>
          <a:lstStyle/>
          <a:p>
            <a:r>
              <a:rPr lang="en-US" dirty="0"/>
              <a:t>Stevens alumni are leaders in companies as diverse as United Technologies Corporation, PSEG, Healthfirst, Merck, Citibank, SAP, Goldman Sachs and AT&amp;T.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60FE4-0B3C-E64B-AE0F-02756AD8840F}"/>
              </a:ext>
            </a:extLst>
          </p:cNvPr>
          <p:cNvSpPr txBox="1"/>
          <p:nvPr/>
        </p:nvSpPr>
        <p:spPr>
          <a:xfrm>
            <a:off x="499534" y="2047135"/>
            <a:ext cx="3251911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dirty="0">
                <a:solidFill>
                  <a:srgbClr val="90152A"/>
                </a:solidFill>
                <a:latin typeface="Arial"/>
                <a:cs typeface="Arial"/>
              </a:rPr>
              <a:t>50,000+ </a:t>
            </a:r>
            <a:r>
              <a:rPr lang="en-US" sz="2400" b="1" dirty="0">
                <a:latin typeface="Arial"/>
                <a:cs typeface="Arial"/>
              </a:rPr>
              <a:t>Alumni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308DB-D9A6-5745-B6BA-CCF20E300FB4}"/>
              </a:ext>
            </a:extLst>
          </p:cNvPr>
          <p:cNvSpPr txBox="1"/>
          <p:nvPr/>
        </p:nvSpPr>
        <p:spPr>
          <a:xfrm>
            <a:off x="3900040" y="2043071"/>
            <a:ext cx="4337172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 b="1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More than </a:t>
            </a:r>
            <a:r>
              <a:rPr lang="en-US" sz="3600" dirty="0">
                <a:solidFill>
                  <a:srgbClr val="0F787D"/>
                </a:solidFill>
                <a:latin typeface="Arial"/>
                <a:cs typeface="Arial"/>
              </a:rPr>
              <a:t>86</a:t>
            </a:r>
            <a:r>
              <a:rPr lang="en-US" sz="3600" dirty="0">
                <a:gradFill flip="none" rotWithShape="1">
                  <a:gsLst>
                    <a:gs pos="0">
                      <a:srgbClr val="8A0028">
                        <a:alpha val="50000"/>
                      </a:srgbClr>
                    </a:gs>
                    <a:gs pos="100000">
                      <a:srgbClr val="8A0028"/>
                    </a:gs>
                  </a:gsLst>
                  <a:lin ang="5400000" scaled="0"/>
                  <a:tileRect/>
                </a:gradFill>
                <a:latin typeface="Arial"/>
                <a:cs typeface="Arial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countries represented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42FE8-4D4C-E24E-89B1-B7424B06237D}"/>
              </a:ext>
            </a:extLst>
          </p:cNvPr>
          <p:cNvSpPr txBox="1"/>
          <p:nvPr/>
        </p:nvSpPr>
        <p:spPr>
          <a:xfrm>
            <a:off x="8534401" y="2043071"/>
            <a:ext cx="3216165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 b="1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rgbClr val="3A82C4"/>
                </a:solidFill>
                <a:latin typeface="Arial"/>
                <a:cs typeface="Arial"/>
              </a:rPr>
              <a:t>20+</a:t>
            </a:r>
            <a:r>
              <a:rPr lang="en-US" sz="1800" dirty="0">
                <a:solidFill>
                  <a:srgbClr val="3A82C4"/>
                </a:solidFill>
                <a:latin typeface="Arial"/>
                <a:cs typeface="Arial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official clubs worldwide </a:t>
            </a:r>
          </a:p>
        </p:txBody>
      </p:sp>
      <p:pic>
        <p:nvPicPr>
          <p:cNvPr id="9" name="Picture 4" descr="https://mvdataappstorageusilprod.blob.core.windows.net/medialibrary-ad9be11dbf1f402c8f416cc7e635dcf4-r/7982f934226948e2b890dee69536d967/7982f934226948e2b890dee69536d967/Large/242_0039.jpg?sv=2017-04-17&amp;sr=b&amp;si=201904101657&amp;sig=Br6uTqhA5JMvngnVQFgh31ZXKKzx1Yhbakiz29MreyM%3D&amp;st=1000-06-23T22%3A00%3A06Z&amp;se=2029-09-20T09%3A55%3A27Z">
            <a:extLst>
              <a:ext uri="{FF2B5EF4-FFF2-40B4-BE49-F238E27FC236}">
                <a16:creationId xmlns:a16="http://schemas.microsoft.com/office/drawing/2014/main" id="{5B843E80-8D6D-2845-A068-620B2EA88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17927" y="3267518"/>
            <a:ext cx="4981905" cy="313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mvdataappstorageusilprod.blob.core.windows.net/medialibrary-ad9be11dbf1f402c8f416cc7e635dcf4-r/4b4861e553f94ecdb84eb463c1ad81a6/4b4861e553f94ecdb84eb463c1ad81a6/Large/242_0640.jpg?sv=2017-04-17&amp;sr=b&amp;si=201904101657&amp;sig=MUWV4xhgCldMS0PVx18goMNNvenlVBNQhH3Lro%2FJba0%3D&amp;st=1120-02-05T15%3A12%3A36Z&amp;se=2029-09-20T09%3A53%3A33Z">
            <a:extLst>
              <a:ext uri="{FF2B5EF4-FFF2-40B4-BE49-F238E27FC236}">
                <a16:creationId xmlns:a16="http://schemas.microsoft.com/office/drawing/2014/main" id="{CBE6E4C0-DD1C-3F4C-8403-F76F5E7A1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09189" y="3267518"/>
            <a:ext cx="4032684" cy="313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mvdataappstorageusilprod.blob.core.windows.net/medialibrary-ad9be11dbf1f402c8f416cc7e635dcf4-r/04015bfda2404ea5b90650473c6a388d/04015bfda2404ea5b90650473c6a388d/Large/242_0378.jpg?sv=2017-04-17&amp;sr=b&amp;si=201904101657&amp;sig=UqLk0Ym6A0sXF2Ffiqv40zrG1PUf8iRFhpf%2FeqGmhqY%3D&amp;st=1726-05-10T00%3A03%3A43Z&amp;se=2029-09-20T09%3A59%3A59Z">
            <a:extLst>
              <a:ext uri="{FF2B5EF4-FFF2-40B4-BE49-F238E27FC236}">
                <a16:creationId xmlns:a16="http://schemas.microsoft.com/office/drawing/2014/main" id="{890892AA-6076-784A-92F2-947539406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4645" y="3278027"/>
            <a:ext cx="3184635" cy="313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265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BB52F-EC3E-A346-BD57-BE5BA458C3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4E389-D6A1-714E-807E-C84CFAF0F4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1293540"/>
            <a:ext cx="4550980" cy="4833807"/>
          </a:xfrm>
        </p:spPr>
        <p:txBody>
          <a:bodyPr/>
          <a:lstStyle/>
          <a:p>
            <a:pPr marL="57150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NCAA Division III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Varsity Sports</a:t>
            </a:r>
          </a:p>
          <a:p>
            <a:pPr marL="57150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Member of the Middle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Atlantic Conference (MAC)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the MAC Freedom</a:t>
            </a:r>
          </a:p>
          <a:p>
            <a:pPr marL="57150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Combined cumulative GPA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all varsity sports &gt;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3.5</a:t>
            </a:r>
          </a:p>
          <a:p>
            <a:pPr marL="57150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29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CoSIDA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Academic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All-Americans since 2011</a:t>
            </a:r>
          </a:p>
          <a:p>
            <a:pPr marL="57150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national championships since 2011</a:t>
            </a:r>
          </a:p>
          <a:p>
            <a:pPr marL="57150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consecutive top-45 finishes in the Learfield IMG College Directors’ Cup Division III Final Standings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E65918-0A4A-1A45-A6D7-3B6F0E34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56" y="421386"/>
            <a:ext cx="3578018" cy="535863"/>
          </a:xfrm>
        </p:spPr>
        <p:txBody>
          <a:bodyPr/>
          <a:lstStyle/>
          <a:p>
            <a:r>
              <a:rPr lang="en-US" dirty="0"/>
              <a:t>Athletics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88DF73-8E65-8C4F-8181-E3ABE75F42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0601" y="2553639"/>
            <a:ext cx="1704985" cy="20571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6FF74B-07AA-EC49-BEEC-B11C81BD77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8"/>
          <a:stretch/>
        </p:blipFill>
        <p:spPr>
          <a:xfrm>
            <a:off x="4814580" y="57585"/>
            <a:ext cx="1677580" cy="23603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06BB33-229D-154B-AA96-EE7A156E25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0601" y="4741526"/>
            <a:ext cx="4248137" cy="16632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6EB443-6B52-BA40-9969-3CDE4EDE28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9150" y="3815213"/>
            <a:ext cx="2966646" cy="2589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7B0473-FAB6-934A-95BC-99AFBFF3300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5203" y="1402143"/>
            <a:ext cx="1398965" cy="22636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430CEF-F3FA-AF4D-BC41-7FDB375B8C6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5998" y="52676"/>
            <a:ext cx="2382740" cy="45580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E99467-60A1-3B4C-B607-0EE7C03BB70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02576" y="1402143"/>
            <a:ext cx="2963220" cy="22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5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9D45BB-9B87-AE45-96EE-EE7BF617C5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Innovation Applied</a:t>
            </a:r>
          </a:p>
          <a:p>
            <a:pPr lvl="0"/>
            <a:r>
              <a:rPr lang="en-US" sz="1800" dirty="0">
                <a:solidFill>
                  <a:prstClr val="black"/>
                </a:solidFill>
              </a:rPr>
              <a:t>A unique and powerful academic experience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03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B88695-5DEC-794B-9888-C881C286E4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459" y="2593949"/>
            <a:ext cx="10033189" cy="1907234"/>
          </a:xfrm>
        </p:spPr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About Stevens</a:t>
            </a:r>
          </a:p>
          <a:p>
            <a:r>
              <a:rPr lang="en-US" sz="1800" dirty="0">
                <a:solidFill>
                  <a:prstClr val="black"/>
                </a:solidFill>
              </a:rPr>
              <a:t>A premier, private research university </a:t>
            </a:r>
            <a:r>
              <a:rPr lang="en-US" sz="1800" dirty="0"/>
              <a:t>with a mission to inspire, nurture and educate leaders in tomorrow’s technology-centric environment while contributing to the solution of the most challenging problems of our time</a:t>
            </a:r>
          </a:p>
          <a:p>
            <a:pPr lvl="0"/>
            <a:endParaRPr lang="en-US" sz="18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14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research-lab2-Background.jpg">
            <a:extLst>
              <a:ext uri="{FF2B5EF4-FFF2-40B4-BE49-F238E27FC236}">
                <a16:creationId xmlns:a16="http://schemas.microsoft.com/office/drawing/2014/main" id="{CC07C9FD-4D49-D44F-97B9-DBD97D2035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1012" y="1324302"/>
            <a:ext cx="5357813" cy="507649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BB52F-EC3E-A346-BD57-BE5BA458C3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E65918-0A4A-1A45-A6D7-3B6F0E34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Centers and Labs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E48699-C851-7247-A2FB-4FEC223580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516" y="1262744"/>
            <a:ext cx="4248623" cy="4278094"/>
          </a:xfr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Center for Complex Systems and Enterprises (CCSE)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Center for Decision Technologies (CDT)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Center for Environmental Systems (CES)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Center for Healthcare Innovation (CHI)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Center for Innovation in Engineering and Science Education (CIESE)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Center for </a:t>
            </a:r>
            <a:r>
              <a:rPr lang="en-US" dirty="0" err="1"/>
              <a:t>Neuromechanics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Center for Quantum Science and Engineering (CQSE)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Davidson Laboratory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E3E1772-2A9E-EC49-88C0-1512F0801724}"/>
              </a:ext>
            </a:extLst>
          </p:cNvPr>
          <p:cNvSpPr txBox="1">
            <a:spLocks/>
          </p:cNvSpPr>
          <p:nvPr/>
        </p:nvSpPr>
        <p:spPr>
          <a:xfrm>
            <a:off x="4816664" y="1262744"/>
            <a:ext cx="4160068" cy="3893374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2143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10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9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43013" indent="-214313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50" indent="-171450" algn="l" defTabSz="457200" rtl="0" eaLnBrk="1" latinLnBrk="0" hangingPunct="1">
              <a:spcBef>
                <a:spcPts val="0"/>
              </a:spcBef>
              <a:spcAft>
                <a:spcPts val="900"/>
              </a:spcAft>
              <a:buFont typeface="Arial"/>
              <a:buChar char="•"/>
              <a:defRPr sz="7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Hanlon Financial Systems Center (FSC)</a:t>
            </a:r>
          </a:p>
          <a:p>
            <a:r>
              <a:rPr lang="en-US" sz="1600" dirty="0"/>
              <a:t>Highly Filled Materials Institute (</a:t>
            </a:r>
            <a:r>
              <a:rPr lang="en-US" sz="1600" dirty="0" err="1"/>
              <a:t>HfMI</a:t>
            </a:r>
            <a:r>
              <a:rPr lang="en-US" sz="1600" dirty="0"/>
              <a:t>) </a:t>
            </a:r>
          </a:p>
          <a:p>
            <a:r>
              <a:rPr lang="en-US" sz="1600" dirty="0"/>
              <a:t>Laboratory for Multiscale Imaging (LMSI)</a:t>
            </a:r>
          </a:p>
          <a:p>
            <a:r>
              <a:rPr lang="en-US" sz="1600" dirty="0" err="1"/>
              <a:t>MicroDevice</a:t>
            </a:r>
            <a:r>
              <a:rPr lang="en-US" sz="1600" dirty="0"/>
              <a:t> Laboratory</a:t>
            </a:r>
          </a:p>
          <a:p>
            <a:r>
              <a:rPr lang="en-US" sz="1600" dirty="0"/>
              <a:t>The New Jersey Center for </a:t>
            </a:r>
            <a:r>
              <a:rPr lang="en-US" sz="1600" dirty="0" err="1"/>
              <a:t>MicroChemical</a:t>
            </a:r>
            <a:r>
              <a:rPr lang="en-US" sz="1600" dirty="0"/>
              <a:t> Systems (NJCMCS)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Sensor Technology &amp; Applied Research Center (STAR) </a:t>
            </a:r>
          </a:p>
          <a:p>
            <a:r>
              <a:rPr lang="en-US" sz="1600" dirty="0"/>
              <a:t>Stevens Alliance for Innovation and Leadership (SAIL)</a:t>
            </a:r>
          </a:p>
          <a:p>
            <a:r>
              <a:rPr lang="en-US" sz="1600" dirty="0"/>
              <a:t>Stevens Institute for Artificial </a:t>
            </a:r>
            <a:br>
              <a:rPr lang="en-US" sz="1600" dirty="0"/>
            </a:br>
            <a:r>
              <a:rPr lang="en-US" sz="1600" dirty="0"/>
              <a:t>Intelligence (SIAI)</a:t>
            </a:r>
          </a:p>
        </p:txBody>
      </p:sp>
    </p:spTree>
    <p:extLst>
      <p:ext uri="{BB962C8B-B14F-4D97-AF65-F5344CB8AC3E}">
        <p14:creationId xmlns:p14="http://schemas.microsoft.com/office/powerpoint/2010/main" val="1035014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A30BDA-8E0F-F246-8134-1A0D70189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5" y="418354"/>
            <a:ext cx="6287381" cy="535863"/>
          </a:xfrm>
        </p:spPr>
        <p:txBody>
          <a:bodyPr/>
          <a:lstStyle/>
          <a:p>
            <a:r>
              <a:rPr lang="en-US" dirty="0"/>
              <a:t>The Stevens Venture Center: </a:t>
            </a:r>
            <a:br>
              <a:rPr lang="en-US" dirty="0"/>
            </a:br>
            <a:r>
              <a:rPr lang="en-US" dirty="0"/>
              <a:t>Fueling Entrepreneurship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1503F-F3CB-8543-AEF5-A6F2AB2E56B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A2FF8-6682-C84C-AC28-8D73A46972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606" y="1606923"/>
            <a:ext cx="5892711" cy="1028701"/>
          </a:xfrm>
        </p:spPr>
        <p:txBody>
          <a:bodyPr wrap="square"/>
          <a:lstStyle/>
          <a:p>
            <a:r>
              <a:rPr lang="en-US" dirty="0"/>
              <a:t>A dynamic, collaborative environment where selected entrepreneurs can develop promising concepts and technologies into thriving businesses</a:t>
            </a:r>
          </a:p>
          <a:p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4F21755-191D-5A45-91C3-9AFAF67D4C64}"/>
              </a:ext>
            </a:extLst>
          </p:cNvPr>
          <p:cNvSpPr txBox="1">
            <a:spLocks/>
          </p:cNvSpPr>
          <p:nvPr/>
        </p:nvSpPr>
        <p:spPr>
          <a:xfrm>
            <a:off x="227013" y="2741069"/>
            <a:ext cx="5968304" cy="3077488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dirty="0"/>
              <a:t>Technology support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Opportunities to share best practices and experiences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Networking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Access to legal and accounting experts and investors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Education in building a successful business</a:t>
            </a:r>
          </a:p>
          <a:p>
            <a:r>
              <a:rPr lang="en-US" dirty="0"/>
              <a:t>The SVC provides the infrastructure, resources, training and support to bring entrepreneurial dreams closer to reality.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DFEC56-471C-9842-BC92-44F3F5D4BE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9989" y="56637"/>
            <a:ext cx="3986373" cy="634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05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9E7306-1A6A-044C-938F-20F71EBD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Shaping the Future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FED0F-24BF-B347-AC5E-A78217FBA8B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CD121-7486-CB40-AD80-FCD4F622DE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Stevens research tackles some of the most urgent challenges facing our world today.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0643A1-1B94-B54D-931C-93552D6FE9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18605" y="1733719"/>
            <a:ext cx="2548865" cy="1648478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E15454-A078-A44B-BC52-88857ACD9F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6618" y="1731843"/>
            <a:ext cx="2490081" cy="163587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DE76C8-C59A-6049-8DFE-8449A4E972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769" y="1708233"/>
            <a:ext cx="2506787" cy="1659485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6E836-2C8E-2242-A6AA-63E4F50F67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7462" y="1731843"/>
            <a:ext cx="2447250" cy="1635876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419EFA-3BA3-884F-B1BF-FEBE405A10D5}"/>
              </a:ext>
            </a:extLst>
          </p:cNvPr>
          <p:cNvSpPr txBox="1"/>
          <p:nvPr/>
        </p:nvSpPr>
        <p:spPr>
          <a:xfrm>
            <a:off x="388769" y="3446741"/>
            <a:ext cx="199142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Resilient engineering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F1DFE9-96FC-6845-902A-82D82D4701C2}"/>
              </a:ext>
            </a:extLst>
          </p:cNvPr>
          <p:cNvSpPr txBox="1"/>
          <p:nvPr/>
        </p:nvSpPr>
        <p:spPr>
          <a:xfrm>
            <a:off x="3357462" y="3446742"/>
            <a:ext cx="190490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Energy innovation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DFF0F-7F63-DA47-8D22-36374B478D4C}"/>
              </a:ext>
            </a:extLst>
          </p:cNvPr>
          <p:cNvSpPr txBox="1"/>
          <p:nvPr/>
        </p:nvSpPr>
        <p:spPr>
          <a:xfrm>
            <a:off x="6266618" y="3446742"/>
            <a:ext cx="19531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Healthcare delivery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305BD4-C76B-5A40-906F-D99A56E75A27}"/>
              </a:ext>
            </a:extLst>
          </p:cNvPr>
          <p:cNvSpPr txBox="1"/>
          <p:nvPr/>
        </p:nvSpPr>
        <p:spPr>
          <a:xfrm>
            <a:off x="9218605" y="3446742"/>
            <a:ext cx="261480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Nuclear preparedness and civil defense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E1C019-2FBC-794A-8A44-8B6DB0F61415}"/>
              </a:ext>
            </a:extLst>
          </p:cNvPr>
          <p:cNvSpPr txBox="1"/>
          <p:nvPr/>
        </p:nvSpPr>
        <p:spPr>
          <a:xfrm>
            <a:off x="388769" y="5739331"/>
            <a:ext cx="190490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Flood forecasting and preparation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56FDA2-AF98-574A-A8AE-D4382C5607D8}"/>
              </a:ext>
            </a:extLst>
          </p:cNvPr>
          <p:cNvSpPr txBox="1"/>
          <p:nvPr/>
        </p:nvSpPr>
        <p:spPr>
          <a:xfrm>
            <a:off x="3354169" y="5744835"/>
            <a:ext cx="187893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Biomedical research and drug discovery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9C9C56-70A4-2F4A-B08E-C4266A62DABA}"/>
              </a:ext>
            </a:extLst>
          </p:cNvPr>
          <p:cNvSpPr txBox="1"/>
          <p:nvPr/>
        </p:nvSpPr>
        <p:spPr>
          <a:xfrm>
            <a:off x="6293602" y="5739331"/>
            <a:ext cx="159986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Cybersecurity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247586-ECF1-4A48-B805-41BA99DBFAB0}"/>
              </a:ext>
            </a:extLst>
          </p:cNvPr>
          <p:cNvSpPr txBox="1"/>
          <p:nvPr/>
        </p:nvSpPr>
        <p:spPr>
          <a:xfrm>
            <a:off x="9185634" y="5739330"/>
            <a:ext cx="26148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400" b="1" dirty="0">
                <a:latin typeface="Arial"/>
                <a:cs typeface="Arial"/>
              </a:rPr>
              <a:t>Healthcare analytics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CAC3DA-6442-8E40-A6BC-30591F29B682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769" y="4030169"/>
            <a:ext cx="2490082" cy="1637538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254D51-5095-AF44-AAC4-1B06EEB8F791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6617" y="4030169"/>
            <a:ext cx="2490081" cy="1657518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CA4A1B-3716-4547-8597-362BEDCBF4E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9079" y="4030169"/>
            <a:ext cx="2467915" cy="16446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EFCA9E-20E6-D049-BC6D-ACDDD91837C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169" y="4030169"/>
            <a:ext cx="2450542" cy="163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61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BB52F-EC3E-A346-BD57-BE5BA458C3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4E389-D6A1-714E-807E-C84CFAF0F4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1538338"/>
            <a:ext cx="3354995" cy="1723549"/>
          </a:xfr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Maritime Security Center (MSC)</a:t>
            </a:r>
          </a:p>
          <a:p>
            <a:pPr>
              <a:spcAft>
                <a:spcPts val="600"/>
              </a:spcAft>
            </a:pPr>
            <a:r>
              <a:rPr lang="en-US" dirty="0"/>
              <a:t>A Department of Homeland Security Science &amp; Technology (S&amp;T) National Center of Excellence</a:t>
            </a:r>
          </a:p>
          <a:p>
            <a:pPr>
              <a:spcAft>
                <a:spcPts val="600"/>
              </a:spcAft>
            </a:pPr>
            <a:r>
              <a:rPr lang="en-US" dirty="0"/>
              <a:t>Director: Hady </a:t>
            </a:r>
            <a:r>
              <a:rPr lang="en-US" dirty="0" err="1"/>
              <a:t>Salloum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E65918-0A4A-1A45-A6D7-3B6F0E34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Centers of Excellence</a:t>
            </a:r>
          </a:p>
        </p:txBody>
      </p:sp>
      <p:pic>
        <p:nvPicPr>
          <p:cNvPr id="5" name="Picture Placeholder 10">
            <a:extLst>
              <a:ext uri="{FF2B5EF4-FFF2-40B4-BE49-F238E27FC236}">
                <a16:creationId xmlns:a16="http://schemas.microsoft.com/office/drawing/2014/main" id="{91E2B8DF-DF3E-9C47-BFA4-C0B0015853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6786" y="3903539"/>
            <a:ext cx="7971934" cy="2184931"/>
          </a:xfrm>
          <a:prstGeom prst="rect">
            <a:avLst/>
          </a:prstGeom>
          <a:ln>
            <a:noFill/>
            <a:miter lim="8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371867-3652-E647-B89F-7708DA3AED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6786" y="1538338"/>
            <a:ext cx="4030555" cy="2184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6706B7-F60E-AA45-B4C2-BEFDC63DD6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6527" y="1538338"/>
            <a:ext cx="3752193" cy="218493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FF0226D-2F63-954A-9C45-8EBE2277AAF4}"/>
              </a:ext>
            </a:extLst>
          </p:cNvPr>
          <p:cNvSpPr txBox="1">
            <a:spLocks/>
          </p:cNvSpPr>
          <p:nvPr/>
        </p:nvSpPr>
        <p:spPr>
          <a:xfrm>
            <a:off x="302604" y="3846008"/>
            <a:ext cx="3354995" cy="1723549"/>
          </a:xfrm>
          <a:prstGeom prst="rect">
            <a:avLst/>
          </a:prstGeom>
        </p:spPr>
        <p:txBody>
          <a:bodyPr vert="horz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Systems Engineering Research Center (SERC)</a:t>
            </a:r>
          </a:p>
          <a:p>
            <a:pPr>
              <a:spcAft>
                <a:spcPts val="600"/>
              </a:spcAft>
            </a:pPr>
            <a:r>
              <a:rPr lang="en-US" dirty="0"/>
              <a:t>A University-Affiliated Research Center of the U.S. Department of Defense </a:t>
            </a:r>
          </a:p>
          <a:p>
            <a:pPr>
              <a:spcAft>
                <a:spcPts val="600"/>
              </a:spcAft>
            </a:pPr>
            <a:r>
              <a:rPr lang="en-US" dirty="0"/>
              <a:t>Director: Dinesh </a:t>
            </a:r>
            <a:r>
              <a:rPr lang="en-US" dirty="0" err="1"/>
              <a:t>Verma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777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4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CEB20C-13C4-5A4B-A975-693CF3BD48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885C-0ACA-0641-9EC5-0B12DCAF7C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6" y="1709352"/>
            <a:ext cx="4951565" cy="4739658"/>
          </a:xfrm>
        </p:spPr>
        <p:txBody>
          <a:bodyPr/>
          <a:lstStyle/>
          <a:p>
            <a:pPr marL="285750" indent="-285750">
              <a:spcBef>
                <a:spcPts val="1128"/>
              </a:spcBef>
              <a:buFont typeface="Arial" panose="020B0604020202020204" pitchFamily="34" charset="0"/>
              <a:buChar char="•"/>
            </a:pPr>
            <a:r>
              <a:rPr lang="en-US" dirty="0"/>
              <a:t>Established in 1870 by America’s “first </a:t>
            </a:r>
            <a:br>
              <a:rPr lang="en-US" dirty="0"/>
            </a:br>
            <a:r>
              <a:rPr lang="en-US" dirty="0"/>
              <a:t>family of inventors”</a:t>
            </a:r>
          </a:p>
          <a:p>
            <a:pPr marL="285750" indent="-285750">
              <a:spcBef>
                <a:spcPts val="1128"/>
              </a:spcBef>
              <a:buFont typeface="Arial" panose="020B0604020202020204" pitchFamily="34" charset="0"/>
              <a:buChar char="•"/>
            </a:pPr>
            <a:r>
              <a:rPr lang="en-US" dirty="0"/>
              <a:t>Located in Hoboken, New Jersey, minutes from Manhattan</a:t>
            </a:r>
          </a:p>
          <a:p>
            <a:pPr marL="285750" indent="-285750">
              <a:spcBef>
                <a:spcPts val="1128"/>
              </a:spcBef>
              <a:buFont typeface="Arial" panose="020B0604020202020204" pitchFamily="34" charset="0"/>
              <a:buChar char="•"/>
            </a:pPr>
            <a:r>
              <a:rPr lang="en-US" dirty="0"/>
              <a:t>Prepares leaders for our technology-driven world</a:t>
            </a:r>
          </a:p>
          <a:p>
            <a:pPr marL="285750" indent="-285750">
              <a:spcBef>
                <a:spcPts val="1128"/>
              </a:spcBef>
              <a:buFont typeface="Arial" panose="020B0604020202020204" pitchFamily="34" charset="0"/>
              <a:buChar char="•"/>
            </a:pPr>
            <a:r>
              <a:rPr lang="en-US" dirty="0"/>
              <a:t>Advances science and technology education and research in areas of great societal need</a:t>
            </a:r>
          </a:p>
          <a:p>
            <a:pPr marL="285750" indent="-285750">
              <a:spcBef>
                <a:spcPts val="1128"/>
              </a:spcBef>
              <a:buFont typeface="Arial" panose="020B0604020202020204" pitchFamily="34" charset="0"/>
              <a:buChar char="•"/>
            </a:pPr>
            <a:r>
              <a:rPr lang="en-US" dirty="0"/>
              <a:t>Contributes to the study and solution of </a:t>
            </a:r>
            <a:br>
              <a:rPr lang="en-US" dirty="0"/>
            </a:br>
            <a:r>
              <a:rPr lang="en-US" dirty="0"/>
              <a:t>the most challenging problems of our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1F5026-0536-B04B-BD89-E509DC34E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06" y="418354"/>
            <a:ext cx="6343522" cy="930944"/>
          </a:xfrm>
        </p:spPr>
        <p:txBody>
          <a:bodyPr/>
          <a:lstStyle/>
          <a:p>
            <a:r>
              <a:rPr lang="en-US" dirty="0"/>
              <a:t>A Student-Centric, Technological Research University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1939557-637D-084F-A8FE-D04CE6E6B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89600" y="1656520"/>
            <a:ext cx="5908140" cy="190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mvdataappstorageusilprod.blob.core.windows.net/medialibrary-ad9be11dbf1f402c8f416cc7e635dcf4-r/100d7b1ce9564f079822d3eddf65bf44/100d7b1ce9564f079822d3eddf65bf44/Large/JV4_3601%204965.jpg?sv=2017-04-17&amp;sr=b&amp;si=201904101657&amp;sig=mnCk1hX2AMR7RIep1Ir%2B8ds8BtnYBzaVlB2KqjQMASI%3D&amp;st=1164-03-28T13%3A08%3A54Z&amp;se=2029-09-20T06%3A14%3A09Z">
            <a:extLst>
              <a:ext uri="{FF2B5EF4-FFF2-40B4-BE49-F238E27FC236}">
                <a16:creationId xmlns:a16="http://schemas.microsoft.com/office/drawing/2014/main" id="{93F36758-281B-8943-B379-D61F13F25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64254" y="3670850"/>
            <a:ext cx="3033486" cy="232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mvdataappstorageusilprod.blob.core.windows.net/medialibrary-ad9be11dbf1f402c8f416cc7e635dcf4-r/e06b1055470745d79d7b779d99837bb7/e06b1055470745d79d7b779d99837bb7/Large/JV_0049.jpg?sv=2017-04-17&amp;sr=b&amp;si=201904101657&amp;sig=NKRJ0BkVaJKG3ZjBIfC49qByGaCisY4nI%2FiFUj5fcnQ%3D&amp;st=1872-02-07T15%3A27%3A52Z&amp;se=2029-09-20T06%3A26%3A23Z">
            <a:extLst>
              <a:ext uri="{FF2B5EF4-FFF2-40B4-BE49-F238E27FC236}">
                <a16:creationId xmlns:a16="http://schemas.microsoft.com/office/drawing/2014/main" id="{32472441-8B30-6549-84E0-62F7F8A10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89600" y="3670851"/>
            <a:ext cx="2740025" cy="232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310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0AF12F-8831-4F49-BA0E-22F00C7043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B1A47D-A7E9-BB48-A520-7F92025E1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Technology-Focused, Broad Reach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E7254-1638-5E43-A798-97F0210461AC}"/>
              </a:ext>
            </a:extLst>
          </p:cNvPr>
          <p:cNvSpPr txBox="1"/>
          <p:nvPr/>
        </p:nvSpPr>
        <p:spPr>
          <a:xfrm>
            <a:off x="527673" y="4511735"/>
            <a:ext cx="2521459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Charles V. Schaefer, Jr. School of Engineering and Science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Advancing scientific knowledge to create groundbreaking solutions to 21</a:t>
            </a:r>
            <a:r>
              <a:rPr lang="en-US" sz="1200" i="1" baseline="30000" dirty="0">
                <a:solidFill>
                  <a:srgbClr val="002A4C"/>
                </a:solidFill>
                <a:latin typeface="Arial"/>
                <a:cs typeface="Arial"/>
              </a:rPr>
              <a:t>st</a:t>
            </a:r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-century 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427B3-79DC-434F-AC59-D4A0ED89DD08}"/>
              </a:ext>
            </a:extLst>
          </p:cNvPr>
          <p:cNvSpPr txBox="1"/>
          <p:nvPr/>
        </p:nvSpPr>
        <p:spPr>
          <a:xfrm>
            <a:off x="3414997" y="4511735"/>
            <a:ext cx="2521459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School of Business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Leading innovation in business management and finance, across industries and around the globe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B56FC-D500-6B49-969C-8B8D3AE86EE4}"/>
              </a:ext>
            </a:extLst>
          </p:cNvPr>
          <p:cNvSpPr txBox="1"/>
          <p:nvPr/>
        </p:nvSpPr>
        <p:spPr>
          <a:xfrm>
            <a:off x="6249313" y="4504475"/>
            <a:ext cx="2521459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School of Systems and Enterprises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Optimizing the design, creation and operation of complex systems and organizations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1A245-03B5-1C49-9BAF-76A363FDB1E8}"/>
              </a:ext>
            </a:extLst>
          </p:cNvPr>
          <p:cNvSpPr txBox="1"/>
          <p:nvPr/>
        </p:nvSpPr>
        <p:spPr>
          <a:xfrm>
            <a:off x="9149890" y="4504475"/>
            <a:ext cx="2521459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College of Arts and Letters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Uniting humanities, arts, science and technology to inspire and inform change and innovation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53D79-69A1-C343-974F-A5D1CB4D1A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385195" y="1657378"/>
            <a:ext cx="2256934" cy="2690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CF2F6A-06A8-BD4D-A787-DA6BAF5469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673" y="1657377"/>
            <a:ext cx="2268536" cy="2690288"/>
          </a:xfrm>
          <a:prstGeom prst="rect">
            <a:avLst/>
          </a:prstGeom>
        </p:spPr>
      </p:pic>
      <p:pic>
        <p:nvPicPr>
          <p:cNvPr id="11" name="Picture 2" descr="https://mvdataappstorageusilprod.blob.core.windows.net/medialibrary-ad9be11dbf1f402c8f416cc7e635dcf4-r/319bd72e55c94edeb66e28b79007de09/319bd72e55c94edeb66e28b79007de09/Large/17-036_Stevens_956.jpg?sv=2017-04-17&amp;sr=b&amp;si=201904101657&amp;sig=gxzchEHNuWaypS1LNIEo%2FslojHiZXJn6j%2FEwR7RUxoA%3D&amp;st=0632-05-07T01%3A35%3A13Z&amp;se=2029-09-20T05%3A32%3A59Z">
            <a:extLst>
              <a:ext uri="{FF2B5EF4-FFF2-40B4-BE49-F238E27FC236}">
                <a16:creationId xmlns:a16="http://schemas.microsoft.com/office/drawing/2014/main" id="{B3896D8B-5D65-B945-B7D1-9AD53B3835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49889" y="1657376"/>
            <a:ext cx="2315968" cy="269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mvdataappstorageusilprod.blob.core.windows.net/medialibrary-ad9be11dbf1f402c8f416cc7e635dcf4-r/1cdd636f88e64abf8afa88c955fe37f6/1cdd636f88e64abf8afa88c955fe37f6/Large/JV_0033%203483.jpg?sv=2017-04-17&amp;sr=b&amp;si=201904101657&amp;sig=Oke%2BW0I7M2nIhC8P5k2vW6E6C4QFGgQSbNfTzTCe6WQ%3D&amp;st=1142-06-13T10%3A03%3A43Z&amp;se=2029-09-20T05%3A37%3A53Z">
            <a:extLst>
              <a:ext uri="{FF2B5EF4-FFF2-40B4-BE49-F238E27FC236}">
                <a16:creationId xmlns:a16="http://schemas.microsoft.com/office/drawing/2014/main" id="{B2488823-644F-434B-955A-3337A96F0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53816" y="1657377"/>
            <a:ext cx="2282642" cy="269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86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2AFC7B-C212-8344-BED3-95B8CEBC7E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67E857-47B5-B544-9411-80FCF8A5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Driven by Real-World Experience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FA6F4D-7E4C-EC4D-A541-5E95C7336196}"/>
              </a:ext>
            </a:extLst>
          </p:cNvPr>
          <p:cNvSpPr txBox="1"/>
          <p:nvPr/>
        </p:nvSpPr>
        <p:spPr>
          <a:xfrm>
            <a:off x="302605" y="3245221"/>
            <a:ext cx="3691927" cy="435205"/>
          </a:xfrm>
          <a:prstGeom prst="rect">
            <a:avLst/>
          </a:prstGeom>
          <a:solidFill>
            <a:srgbClr val="0F787D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Cooperative education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EF574-0950-684D-800E-98A33F4E05EA}"/>
              </a:ext>
            </a:extLst>
          </p:cNvPr>
          <p:cNvSpPr txBox="1"/>
          <p:nvPr/>
        </p:nvSpPr>
        <p:spPr>
          <a:xfrm>
            <a:off x="4180030" y="3245221"/>
            <a:ext cx="3691927" cy="435205"/>
          </a:xfrm>
          <a:prstGeom prst="rect">
            <a:avLst/>
          </a:prstGeom>
          <a:solidFill>
            <a:srgbClr val="DF7023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Project-based learning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AC4944-72EC-1C4E-B761-3C51D7E3F005}"/>
              </a:ext>
            </a:extLst>
          </p:cNvPr>
          <p:cNvSpPr txBox="1"/>
          <p:nvPr/>
        </p:nvSpPr>
        <p:spPr>
          <a:xfrm>
            <a:off x="8057455" y="3245221"/>
            <a:ext cx="3691927" cy="435205"/>
          </a:xfrm>
          <a:prstGeom prst="rect">
            <a:avLst/>
          </a:prstGeom>
          <a:solidFill>
            <a:srgbClr val="8A0028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Faculty-mentored research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3F0626-0343-864A-AD67-CE500624F486}"/>
              </a:ext>
            </a:extLst>
          </p:cNvPr>
          <p:cNvSpPr txBox="1"/>
          <p:nvPr/>
        </p:nvSpPr>
        <p:spPr>
          <a:xfrm>
            <a:off x="302604" y="5746216"/>
            <a:ext cx="3691927" cy="648423"/>
          </a:xfrm>
          <a:prstGeom prst="rect">
            <a:avLst/>
          </a:prstGeom>
          <a:solidFill>
            <a:srgbClr val="3A82C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Case studies drawn from industry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44F8C-4D2B-5E4A-8E6E-07B199D1E467}"/>
              </a:ext>
            </a:extLst>
          </p:cNvPr>
          <p:cNvSpPr txBox="1"/>
          <p:nvPr/>
        </p:nvSpPr>
        <p:spPr>
          <a:xfrm>
            <a:off x="4180030" y="5746217"/>
            <a:ext cx="3691927" cy="648423"/>
          </a:xfrm>
          <a:prstGeom prst="rect">
            <a:avLst/>
          </a:prstGeom>
          <a:solidFill>
            <a:srgbClr val="04316D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Internships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08152D-C809-EE4A-8331-181D927696A7}"/>
              </a:ext>
            </a:extLst>
          </p:cNvPr>
          <p:cNvSpPr txBox="1"/>
          <p:nvPr/>
        </p:nvSpPr>
        <p:spPr>
          <a:xfrm>
            <a:off x="8057455" y="5746218"/>
            <a:ext cx="3691927" cy="648423"/>
          </a:xfrm>
          <a:prstGeom prst="rect">
            <a:avLst/>
          </a:prstGeom>
          <a:solidFill>
            <a:srgbClr val="663F78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/>
                <a:cs typeface="Arial"/>
              </a:rPr>
              <a:t>Cross-disciplinary collaboration, reflective of real-world projects 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9F50E738-5B40-0144-A84F-01B539F5D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605" y="1332204"/>
            <a:ext cx="3691927" cy="1913017"/>
          </a:xfrm>
          <a:prstGeom prst="rect">
            <a:avLst/>
          </a:prstGeom>
        </p:spPr>
      </p:pic>
      <p:pic>
        <p:nvPicPr>
          <p:cNvPr id="18" name="Picture Placeholder 18">
            <a:extLst>
              <a:ext uri="{FF2B5EF4-FFF2-40B4-BE49-F238E27FC236}">
                <a16:creationId xmlns:a16="http://schemas.microsoft.com/office/drawing/2014/main" id="{171DA215-946A-E84F-AE66-68904DE5B4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0030" y="1332204"/>
            <a:ext cx="3691927" cy="1913017"/>
          </a:xfrm>
          <a:prstGeom prst="rect">
            <a:avLst/>
          </a:prstGeom>
        </p:spPr>
      </p:pic>
      <p:pic>
        <p:nvPicPr>
          <p:cNvPr id="19" name="Picture Placeholder 20">
            <a:extLst>
              <a:ext uri="{FF2B5EF4-FFF2-40B4-BE49-F238E27FC236}">
                <a16:creationId xmlns:a16="http://schemas.microsoft.com/office/drawing/2014/main" id="{892B96C6-9C50-4B49-8319-71605AFEF0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7455" y="1332204"/>
            <a:ext cx="3691927" cy="1913018"/>
          </a:xfrm>
          <a:prstGeom prst="rect">
            <a:avLst/>
          </a:prstGeom>
        </p:spPr>
      </p:pic>
      <p:pic>
        <p:nvPicPr>
          <p:cNvPr id="20" name="Picture Placeholder 22">
            <a:extLst>
              <a:ext uri="{FF2B5EF4-FFF2-40B4-BE49-F238E27FC236}">
                <a16:creationId xmlns:a16="http://schemas.microsoft.com/office/drawing/2014/main" id="{79C5E68F-F2DD-6C47-AE0F-F0A374A313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603" y="3819843"/>
            <a:ext cx="3691927" cy="1926373"/>
          </a:xfrm>
          <a:prstGeom prst="rect">
            <a:avLst/>
          </a:prstGeom>
        </p:spPr>
      </p:pic>
      <p:pic>
        <p:nvPicPr>
          <p:cNvPr id="21" name="Picture Placeholder 26">
            <a:extLst>
              <a:ext uri="{FF2B5EF4-FFF2-40B4-BE49-F238E27FC236}">
                <a16:creationId xmlns:a16="http://schemas.microsoft.com/office/drawing/2014/main" id="{6B29C865-2047-BF45-9A78-3934DAE1D48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0528" y="3819843"/>
            <a:ext cx="3691928" cy="1926373"/>
          </a:xfrm>
          <a:prstGeom prst="rect">
            <a:avLst/>
          </a:prstGeom>
        </p:spPr>
      </p:pic>
      <p:pic>
        <p:nvPicPr>
          <p:cNvPr id="23" name="Picture Placeholder 26">
            <a:extLst>
              <a:ext uri="{FF2B5EF4-FFF2-40B4-BE49-F238E27FC236}">
                <a16:creationId xmlns:a16="http://schemas.microsoft.com/office/drawing/2014/main" id="{9C1E6700-3E35-CA48-BB4B-48BFD37DBFD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0028" y="3819840"/>
            <a:ext cx="3691929" cy="19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33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2335FA-DED7-7A4B-A752-F088EA91B6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4" y="1679331"/>
            <a:ext cx="4227831" cy="4540407"/>
          </a:xfrm>
        </p:spPr>
        <p:txBody>
          <a:bodyPr/>
          <a:lstStyle/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Introduced the first mechanical engineering degree in the U.S.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Designed the steam ferry, the T-rail and the first American-built steam locomotive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Built and operated the first U.S. commercial railroad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Instrumental in developing U.S. patent law</a:t>
            </a:r>
          </a:p>
          <a:p>
            <a:pPr marL="174625" lvl="1" indent="-174625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Created the America’s Cup racing series and designed and sailed the yacht </a:t>
            </a:r>
            <a:r>
              <a:rPr lang="en-US" sz="1600" i="1" dirty="0"/>
              <a:t>America</a:t>
            </a:r>
            <a:r>
              <a:rPr lang="en-US" sz="1600" dirty="0"/>
              <a:t>, the first winner of the Cup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394D7-4DA8-394C-BC58-58FBF705B2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6ABA1E-7B4A-2944-8BA6-56E7A38B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of Innovation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397612-6EB1-2D47-9468-C36507178B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606" y="1006102"/>
            <a:ext cx="6432335" cy="444629"/>
          </a:xfrm>
        </p:spPr>
        <p:txBody>
          <a:bodyPr wrap="square"/>
          <a:lstStyle/>
          <a:p>
            <a:r>
              <a:rPr lang="en-US" dirty="0"/>
              <a:t>The Stevens family: The first family of American inventors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877D1-9F14-3E46-9997-F9A100F0D874}"/>
              </a:ext>
            </a:extLst>
          </p:cNvPr>
          <p:cNvSpPr txBox="1"/>
          <p:nvPr/>
        </p:nvSpPr>
        <p:spPr>
          <a:xfrm>
            <a:off x="6396670" y="3692160"/>
            <a:ext cx="1712064" cy="230832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Edwin A. Stevens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E20781-6045-A946-869C-ABAFCBCFCE77}"/>
              </a:ext>
            </a:extLst>
          </p:cNvPr>
          <p:cNvSpPr txBox="1"/>
          <p:nvPr/>
        </p:nvSpPr>
        <p:spPr>
          <a:xfrm>
            <a:off x="6433341" y="5949291"/>
            <a:ext cx="1994844" cy="230832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Colonel John Stevens III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71795-6CA6-1D43-945A-AD52F115294C}"/>
              </a:ext>
            </a:extLst>
          </p:cNvPr>
          <p:cNvSpPr txBox="1"/>
          <p:nvPr/>
        </p:nvSpPr>
        <p:spPr>
          <a:xfrm>
            <a:off x="8562061" y="3692160"/>
            <a:ext cx="1702475" cy="230832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yacht </a:t>
            </a:r>
            <a:r>
              <a:rPr lang="en-US" sz="1200" i="1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9FF6B-C125-AB4A-982A-09C2E0E99530}"/>
              </a:ext>
            </a:extLst>
          </p:cNvPr>
          <p:cNvSpPr txBox="1"/>
          <p:nvPr/>
        </p:nvSpPr>
        <p:spPr>
          <a:xfrm>
            <a:off x="8597229" y="5949291"/>
            <a:ext cx="3152382" cy="230832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200" dirty="0">
                <a:solidFill>
                  <a:srgbClr val="002A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Stevens’ original steam carriage</a:t>
            </a:r>
          </a:p>
        </p:txBody>
      </p:sp>
      <p:pic>
        <p:nvPicPr>
          <p:cNvPr id="14" name="Picture Placeholder 8">
            <a:extLst>
              <a:ext uri="{FF2B5EF4-FFF2-40B4-BE49-F238E27FC236}">
                <a16:creationId xmlns:a16="http://schemas.microsoft.com/office/drawing/2014/main" id="{D4B20F19-9BC4-0347-B1FB-EC70B7F95F99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840" y="1766224"/>
            <a:ext cx="1874328" cy="1878124"/>
          </a:xfrm>
          <a:prstGeom prst="rect">
            <a:avLst/>
          </a:prstGeom>
          <a:ln cmpd="sng">
            <a:noFill/>
            <a:miter lim="800000"/>
          </a:ln>
        </p:spPr>
      </p:pic>
      <p:pic>
        <p:nvPicPr>
          <p:cNvPr id="15" name="Picture Placeholder 21">
            <a:extLst>
              <a:ext uri="{FF2B5EF4-FFF2-40B4-BE49-F238E27FC236}">
                <a16:creationId xmlns:a16="http://schemas.microsoft.com/office/drawing/2014/main" id="{3AAFF2F9-78AB-CF41-A939-CF9EB916BA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5735" y="1758612"/>
            <a:ext cx="2951589" cy="1885736"/>
          </a:xfrm>
          <a:prstGeom prst="rect">
            <a:avLst/>
          </a:prstGeom>
          <a:ln>
            <a:noFill/>
            <a:miter lim="800000"/>
          </a:ln>
        </p:spPr>
      </p:pic>
      <p:pic>
        <p:nvPicPr>
          <p:cNvPr id="16" name="Picture Placeholder 14">
            <a:extLst>
              <a:ext uri="{FF2B5EF4-FFF2-40B4-BE49-F238E27FC236}">
                <a16:creationId xmlns:a16="http://schemas.microsoft.com/office/drawing/2014/main" id="{EF590319-C200-484D-8EB2-7D068DEE98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2061" y="4023355"/>
            <a:ext cx="2951589" cy="1878124"/>
          </a:xfrm>
          <a:prstGeom prst="rect">
            <a:avLst/>
          </a:prstGeom>
          <a:ln>
            <a:noFill/>
            <a:miter lim="800000"/>
          </a:ln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71FC98A-FF95-3F4D-9FB2-D6114B83F47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9445" y="4023355"/>
            <a:ext cx="1876203" cy="1878124"/>
          </a:xfrm>
          <a:prstGeom prst="rect">
            <a:avLst/>
          </a:prstGeom>
          <a:ln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823256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3A784C-4A33-7547-A532-1A32038D4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5" y="4270337"/>
            <a:ext cx="5422333" cy="2370032"/>
          </a:xfrm>
        </p:spPr>
        <p:txBody>
          <a:bodyPr/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Created the field of scientific management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Invented the Gantt Chart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Co-founded GM and Texas Instruments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Won a Nobel Prize for discovering the neutrino</a:t>
            </a:r>
            <a:endParaRPr lang="en-US" strike="sngStrike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6F03FA-3A18-044D-AF3B-8FC89F8535D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3ABF21-3169-AA4F-A324-4E2DD71D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and Future Pioneers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62CD2-8F75-C945-8959-8B5BF53E37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606" y="1006102"/>
            <a:ext cx="7092107" cy="702624"/>
          </a:xfrm>
        </p:spPr>
        <p:txBody>
          <a:bodyPr wrap="square">
            <a:noAutofit/>
          </a:bodyPr>
          <a:lstStyle/>
          <a:p>
            <a:r>
              <a:rPr lang="en-US" dirty="0"/>
              <a:t>Stevens alumni have followed in the footsteps of the university’s founding family to become modern-day game-changers.</a:t>
            </a:r>
          </a:p>
          <a:p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9CD3DAE-FD6F-9043-AD79-4925D9CB0DF0}"/>
              </a:ext>
            </a:extLst>
          </p:cNvPr>
          <p:cNvSpPr txBox="1">
            <a:spLocks/>
          </p:cNvSpPr>
          <p:nvPr/>
        </p:nvSpPr>
        <p:spPr>
          <a:xfrm>
            <a:off x="5855266" y="4270337"/>
            <a:ext cx="5422333" cy="2370032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 Created the art form known as the mobile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Directed command, service and lunar module design for NASA’s Apollo moon missions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Invented the IMAP email protocol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Invented bubble wrap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E54819-4A20-8E4D-83F4-A3B0AA5696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780" y="1988955"/>
            <a:ext cx="2407703" cy="2001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D256F9-77D4-9D42-935E-02906D9001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7854" y="1988955"/>
            <a:ext cx="2867891" cy="200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CCDCAB-ACB5-6447-A788-485FB76BE2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5736" y="1988956"/>
            <a:ext cx="2194494" cy="20071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FB014E-97AB-F248-9E5F-E2490567B8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3563" y="1988955"/>
            <a:ext cx="3247785" cy="200115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2446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2AFC7B-C212-8344-BED3-95B8CEBC7E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67E857-47B5-B544-9411-80FCF8A5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Stevens Leadership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1A57B-C66C-0E4E-A49B-DF4B783C131E}"/>
              </a:ext>
            </a:extLst>
          </p:cNvPr>
          <p:cNvSpPr txBox="1"/>
          <p:nvPr/>
        </p:nvSpPr>
        <p:spPr>
          <a:xfrm>
            <a:off x="1108190" y="4473847"/>
            <a:ext cx="26779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Nariman Farvardin, President</a:t>
            </a:r>
          </a:p>
          <a:p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A distinguished higher education leader and accomplished researcher, entrepreneur and inventor in data communication, image coding and wireless communication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AEB93-39E4-A340-868F-66912216F9CD}"/>
              </a:ext>
            </a:extLst>
          </p:cNvPr>
          <p:cNvSpPr txBox="1"/>
          <p:nvPr/>
        </p:nvSpPr>
        <p:spPr>
          <a:xfrm>
            <a:off x="8525082" y="4473847"/>
            <a:ext cx="2433434" cy="162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/>
                <a:cs typeface="Arial"/>
              </a:rPr>
              <a:t>Stephen T. Boswell, Chairman of the Board of Trustees</a:t>
            </a:r>
          </a:p>
          <a:p>
            <a:pPr marL="0" lvl="1"/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President and CEO of Boswell Engineering, co-founder of </a:t>
            </a:r>
            <a:r>
              <a:rPr lang="en-US" sz="1200" i="1" dirty="0" err="1">
                <a:solidFill>
                  <a:srgbClr val="002A4C"/>
                </a:solidFill>
                <a:latin typeface="Arial"/>
                <a:cs typeface="Arial"/>
              </a:rPr>
              <a:t>ConnectOne</a:t>
            </a:r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 Bank and trustee of Hackensack Meridian Health</a:t>
            </a:r>
          </a:p>
        </p:txBody>
      </p:sp>
      <p:pic>
        <p:nvPicPr>
          <p:cNvPr id="11" name="Picture Placeholder 1">
            <a:extLst>
              <a:ext uri="{FF2B5EF4-FFF2-40B4-BE49-F238E27FC236}">
                <a16:creationId xmlns:a16="http://schemas.microsoft.com/office/drawing/2014/main" id="{15667832-BC5B-0E4F-AE9C-181C2BB1C1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51"/>
          <a:stretch/>
        </p:blipFill>
        <p:spPr>
          <a:xfrm>
            <a:off x="4834094" y="1507797"/>
            <a:ext cx="2286760" cy="2838524"/>
          </a:xfrm>
          <a:prstGeom prst="rect">
            <a:avLst/>
          </a:prstGeom>
          <a:ln>
            <a:noFill/>
          </a:ln>
        </p:spPr>
      </p:pic>
      <p:pic>
        <p:nvPicPr>
          <p:cNvPr id="13" name="Picture Placeholder 1">
            <a:extLst>
              <a:ext uri="{FF2B5EF4-FFF2-40B4-BE49-F238E27FC236}">
                <a16:creationId xmlns:a16="http://schemas.microsoft.com/office/drawing/2014/main" id="{03C368F4-13CB-F145-B0C5-2E8474C60F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5082" y="1497857"/>
            <a:ext cx="2307890" cy="2838524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FA92DA-A5DA-6145-9F81-AE8FFBB19FDD}"/>
              </a:ext>
            </a:extLst>
          </p:cNvPr>
          <p:cNvSpPr txBox="1"/>
          <p:nvPr/>
        </p:nvSpPr>
        <p:spPr>
          <a:xfrm>
            <a:off x="4756935" y="4473847"/>
            <a:ext cx="2643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Arial"/>
                <a:cs typeface="Arial"/>
              </a:rPr>
              <a:t>Jianmin</a:t>
            </a:r>
            <a:r>
              <a:rPr lang="en-US" sz="1600" b="1" dirty="0">
                <a:latin typeface="Arial"/>
                <a:cs typeface="Arial"/>
              </a:rPr>
              <a:t> Qu, </a:t>
            </a:r>
            <a:br>
              <a:rPr lang="en-US" sz="1600" b="1" dirty="0">
                <a:latin typeface="Arial"/>
                <a:cs typeface="Arial"/>
              </a:rPr>
            </a:br>
            <a:r>
              <a:rPr lang="en-US" sz="1600" b="1" dirty="0">
                <a:latin typeface="Arial"/>
                <a:cs typeface="Arial"/>
              </a:rPr>
              <a:t>Provost &amp; VP for Academic Affairs</a:t>
            </a:r>
          </a:p>
          <a:p>
            <a:r>
              <a:rPr lang="en-US" sz="1200" i="1" dirty="0">
                <a:solidFill>
                  <a:srgbClr val="002A4C"/>
                </a:solidFill>
                <a:latin typeface="Arial"/>
                <a:cs typeface="Arial"/>
              </a:rPr>
              <a:t>An accomplished academic administrator and an acclaimed scholar in the field of theoretical and applied mechanics</a:t>
            </a:r>
          </a:p>
        </p:txBody>
      </p:sp>
      <p:pic>
        <p:nvPicPr>
          <p:cNvPr id="14" name="Picture Placeholder 3">
            <a:extLst>
              <a:ext uri="{FF2B5EF4-FFF2-40B4-BE49-F238E27FC236}">
                <a16:creationId xmlns:a16="http://schemas.microsoft.com/office/drawing/2014/main" id="{9A05DE00-A980-E64D-B9F6-43B1B595F7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107" y="1507797"/>
            <a:ext cx="2286760" cy="28385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5828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2AFC7B-C212-8344-BED3-95B8CEBC7E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572B0-E628-B744-B27D-040537BEBC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606" y="1112109"/>
            <a:ext cx="2412020" cy="430941"/>
          </a:xfrm>
        </p:spPr>
        <p:txBody>
          <a:bodyPr/>
          <a:lstStyle/>
          <a:p>
            <a:r>
              <a:rPr lang="en-US" b="1" dirty="0"/>
              <a:t>Areas of Focus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67E857-47B5-B544-9411-80FCF8A5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Foundational Research Pillars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65326AB-ADEE-8042-8236-51E922DC9B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723" y="1543050"/>
            <a:ext cx="11249629" cy="26256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8BF6F39-62F4-144B-8CB6-D4E0EA3B8ABD}"/>
              </a:ext>
            </a:extLst>
          </p:cNvPr>
          <p:cNvSpPr txBox="1"/>
          <p:nvPr/>
        </p:nvSpPr>
        <p:spPr>
          <a:xfrm>
            <a:off x="419662" y="4265087"/>
            <a:ext cx="17225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Artificial Intelligence, Machine Learning and Cybersecurity</a:t>
            </a:r>
          </a:p>
          <a:p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CBA081-B9B2-B046-8E2A-132225A728AB}"/>
              </a:ext>
            </a:extLst>
          </p:cNvPr>
          <p:cNvSpPr txBox="1"/>
          <p:nvPr/>
        </p:nvSpPr>
        <p:spPr>
          <a:xfrm>
            <a:off x="2298442" y="4265087"/>
            <a:ext cx="1511558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Biomedical Engineering, Healthcare and Life Sciences</a:t>
            </a:r>
          </a:p>
          <a:p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78884D-56F4-8C4F-887D-C7A3B4E810F2}"/>
              </a:ext>
            </a:extLst>
          </p:cNvPr>
          <p:cNvSpPr txBox="1"/>
          <p:nvPr/>
        </p:nvSpPr>
        <p:spPr>
          <a:xfrm>
            <a:off x="4152851" y="4265087"/>
            <a:ext cx="1187449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Complex Systems and Networks</a:t>
            </a:r>
          </a:p>
          <a:p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69F10C-B951-6646-9689-73600705D081}"/>
              </a:ext>
            </a:extLst>
          </p:cNvPr>
          <p:cNvSpPr txBox="1"/>
          <p:nvPr/>
        </p:nvSpPr>
        <p:spPr>
          <a:xfrm>
            <a:off x="6094375" y="4265087"/>
            <a:ext cx="134475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Data Science and Information Systems</a:t>
            </a:r>
          </a:p>
          <a:p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79B144-E07B-5740-9C61-8A3686C41411}"/>
              </a:ext>
            </a:extLst>
          </p:cNvPr>
          <p:cNvSpPr txBox="1"/>
          <p:nvPr/>
        </p:nvSpPr>
        <p:spPr>
          <a:xfrm>
            <a:off x="7980043" y="4265087"/>
            <a:ext cx="1111249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Financial Systems and Technologies</a:t>
            </a:r>
          </a:p>
          <a:p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7CF6F4-9191-9B46-A423-7D51D8D334AF}"/>
              </a:ext>
            </a:extLst>
          </p:cNvPr>
          <p:cNvSpPr txBox="1"/>
          <p:nvPr/>
        </p:nvSpPr>
        <p:spPr>
          <a:xfrm>
            <a:off x="9832829" y="4265087"/>
            <a:ext cx="1193799" cy="8156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Resilience and Sustainability</a:t>
            </a:r>
          </a:p>
          <a:p>
            <a:endParaRPr lang="en-US" sz="16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8B91A8-E42C-2A4C-A6E2-38276B000D81}"/>
              </a:ext>
            </a:extLst>
          </p:cNvPr>
          <p:cNvCxnSpPr>
            <a:cxnSpLocks/>
          </p:cNvCxnSpPr>
          <p:nvPr/>
        </p:nvCxnSpPr>
        <p:spPr>
          <a:xfrm>
            <a:off x="2236050" y="1415701"/>
            <a:ext cx="0" cy="2826249"/>
          </a:xfrm>
          <a:prstGeom prst="line">
            <a:avLst/>
          </a:prstGeom>
          <a:ln w="762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370E018-2267-9B41-BA6B-AFD856EF1002}"/>
              </a:ext>
            </a:extLst>
          </p:cNvPr>
          <p:cNvSpPr txBox="1">
            <a:spLocks/>
          </p:cNvSpPr>
          <p:nvPr/>
        </p:nvSpPr>
        <p:spPr>
          <a:xfrm>
            <a:off x="311150" y="5592750"/>
            <a:ext cx="6187747" cy="716559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More than $46 million in research awards during FY20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26BC12-3C8B-B34B-889F-B2BC713ECB3A}"/>
              </a:ext>
            </a:extLst>
          </p:cNvPr>
          <p:cNvCxnSpPr>
            <a:cxnSpLocks/>
          </p:cNvCxnSpPr>
          <p:nvPr/>
        </p:nvCxnSpPr>
        <p:spPr>
          <a:xfrm>
            <a:off x="4120835" y="1415701"/>
            <a:ext cx="0" cy="2826249"/>
          </a:xfrm>
          <a:prstGeom prst="line">
            <a:avLst/>
          </a:prstGeom>
          <a:ln w="762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54DCA6-B0D2-AE4E-A9DB-F4A206E922FE}"/>
              </a:ext>
            </a:extLst>
          </p:cNvPr>
          <p:cNvCxnSpPr>
            <a:cxnSpLocks/>
          </p:cNvCxnSpPr>
          <p:nvPr/>
        </p:nvCxnSpPr>
        <p:spPr>
          <a:xfrm>
            <a:off x="6045148" y="1415701"/>
            <a:ext cx="0" cy="2826249"/>
          </a:xfrm>
          <a:prstGeom prst="line">
            <a:avLst/>
          </a:prstGeom>
          <a:ln w="762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B754167-2457-A142-85D1-41FC8D78808D}"/>
              </a:ext>
            </a:extLst>
          </p:cNvPr>
          <p:cNvCxnSpPr>
            <a:cxnSpLocks/>
          </p:cNvCxnSpPr>
          <p:nvPr/>
        </p:nvCxnSpPr>
        <p:spPr>
          <a:xfrm>
            <a:off x="7922644" y="1415701"/>
            <a:ext cx="0" cy="2826249"/>
          </a:xfrm>
          <a:prstGeom prst="line">
            <a:avLst/>
          </a:prstGeom>
          <a:ln w="762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D6636C8-4891-A54B-BD6B-1E0C1A9F5462}"/>
              </a:ext>
            </a:extLst>
          </p:cNvPr>
          <p:cNvCxnSpPr>
            <a:cxnSpLocks/>
          </p:cNvCxnSpPr>
          <p:nvPr/>
        </p:nvCxnSpPr>
        <p:spPr>
          <a:xfrm>
            <a:off x="9794729" y="1415701"/>
            <a:ext cx="0" cy="2826249"/>
          </a:xfrm>
          <a:prstGeom prst="line">
            <a:avLst/>
          </a:prstGeom>
          <a:ln w="762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79602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38572</TotalTime>
  <Words>1716</Words>
  <Application>Microsoft Macintosh PowerPoint</Application>
  <PresentationFormat>Custom</PresentationFormat>
  <Paragraphs>287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Calibri</vt:lpstr>
      <vt:lpstr>Century Gothic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PowerPoint Presentation</vt:lpstr>
      <vt:lpstr>A Student-Centric, Technological Research University</vt:lpstr>
      <vt:lpstr>Technology-Focused, Broad Reach</vt:lpstr>
      <vt:lpstr>Driven by Real-World Experience</vt:lpstr>
      <vt:lpstr>Legacy of Innovation</vt:lpstr>
      <vt:lpstr>Once and Future Pioneers</vt:lpstr>
      <vt:lpstr>Stevens Leadership</vt:lpstr>
      <vt:lpstr>Foundational Research Pillars</vt:lpstr>
      <vt:lpstr>University Facts</vt:lpstr>
      <vt:lpstr>National Rankings and Recognition</vt:lpstr>
      <vt:lpstr>National Graduate Program and School Rankings</vt:lpstr>
      <vt:lpstr>A University on the Rise</vt:lpstr>
      <vt:lpstr>Lifelong Returns</vt:lpstr>
      <vt:lpstr>Stevens in the News</vt:lpstr>
      <vt:lpstr>Global Reach</vt:lpstr>
      <vt:lpstr>The Stevens Alumni Network</vt:lpstr>
      <vt:lpstr>Athletics</vt:lpstr>
      <vt:lpstr>PowerPoint Presentation</vt:lpstr>
      <vt:lpstr>Research Centers and Labs</vt:lpstr>
      <vt:lpstr>The Stevens Venture Center:  Fueling Entrepreneurship</vt:lpstr>
      <vt:lpstr>Shaping the Future</vt:lpstr>
      <vt:lpstr>National Centers of Excellence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Michael Hofmann</cp:lastModifiedBy>
  <cp:revision>1087</cp:revision>
  <cp:lastPrinted>2016-08-09T14:57:31Z</cp:lastPrinted>
  <dcterms:created xsi:type="dcterms:W3CDTF">2013-11-01T14:42:31Z</dcterms:created>
  <dcterms:modified xsi:type="dcterms:W3CDTF">2021-09-30T20:23:21Z</dcterms:modified>
</cp:coreProperties>
</file>